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89" r:id="rId2"/>
    <p:sldMasterId id="2147483702" r:id="rId3"/>
    <p:sldMasterId id="2147483715" r:id="rId4"/>
    <p:sldMasterId id="2147483728" r:id="rId5"/>
  </p:sldMasterIdLst>
  <p:notesMasterIdLst>
    <p:notesMasterId r:id="rId23"/>
  </p:notesMasterIdLst>
  <p:sldIdLst>
    <p:sldId id="256" r:id="rId6"/>
    <p:sldId id="288" r:id="rId7"/>
    <p:sldId id="301" r:id="rId8"/>
    <p:sldId id="302" r:id="rId9"/>
    <p:sldId id="303" r:id="rId10"/>
    <p:sldId id="304" r:id="rId11"/>
    <p:sldId id="311" r:id="rId12"/>
    <p:sldId id="312" r:id="rId13"/>
    <p:sldId id="313" r:id="rId14"/>
    <p:sldId id="314" r:id="rId15"/>
    <p:sldId id="315" r:id="rId16"/>
    <p:sldId id="290" r:id="rId17"/>
    <p:sldId id="293" r:id="rId18"/>
    <p:sldId id="309" r:id="rId19"/>
    <p:sldId id="308" r:id="rId20"/>
    <p:sldId id="310" r:id="rId21"/>
    <p:sldId id="289" r:id="rId22"/>
  </p:sldIdLst>
  <p:sldSz cx="9144000" cy="5143500" type="screen16x9"/>
  <p:notesSz cx="6858000" cy="9144000"/>
  <p:embeddedFontLst>
    <p:embeddedFont>
      <p:font typeface="Arial Black" pitchFamily="34" charset="0"/>
      <p:bold r:id="rId24"/>
    </p:embeddedFont>
    <p:embeddedFont>
      <p:font typeface="Itim" charset="-34"/>
      <p:regular r:id="rId25"/>
    </p:embeddedFont>
    <p:embeddedFont>
      <p:font typeface="Calibri" pitchFamily="34" charset="0"/>
      <p:regular r:id="rId26"/>
      <p:bold r:id="rId27"/>
      <p:italic r:id="rId28"/>
      <p:boldItalic r:id="rId29"/>
    </p:embeddedFont>
    <p:embeddedFont>
      <p:font typeface="Elephant" pitchFamily="18" charset="0"/>
      <p:regular r:id="rId30"/>
      <p:italic r:id="rId31"/>
    </p:embeddedFont>
    <p:embeddedFont>
      <p:font typeface="Century" pitchFamily="18" charset="0"/>
      <p:regular r:id="rId32"/>
    </p:embeddedFont>
    <p:embeddedFont>
      <p:font typeface="Tahoma" pitchFamily="34" charset="0"/>
      <p:regular r:id="rId33"/>
      <p:bold r:id="rId34"/>
    </p:embeddedFont>
    <p:embeddedFont>
      <p:font typeface="Franklin Gothic Medium" pitchFamily="34" charset="0"/>
      <p:regular r:id="rId35"/>
      <p:italic r:id="rId36"/>
    </p:embeddedFont>
    <p:embeddedFont>
      <p:font typeface="Comic Sans MS" pitchFamily="66" charset="0"/>
      <p:regular r:id="rId37"/>
      <p:bold r:id="rId38"/>
      <p:italic r:id="rId39"/>
      <p:boldItalic r:id="rId40"/>
    </p:embeddedFont>
    <p:embeddedFont>
      <p:font typeface="Lucida Sans Unicode" pitchFamily="34" charset="0"/>
      <p:regular r:id="rId41"/>
    </p:embeddedFont>
    <p:embeddedFont>
      <p:font typeface="Wingdings 2" pitchFamily="18" charset="2"/>
      <p:regular r:id="rId42"/>
    </p:embeddedFont>
    <p:embeddedFont>
      <p:font typeface="Franklin Gothic Book" pitchFamily="34" charset="0"/>
      <p:regular r:id="rId43"/>
      <p:italic r:id="rId44"/>
    </p:embeddedFont>
    <p:embeddedFont>
      <p:font typeface="Constantia" pitchFamily="18" charset="0"/>
      <p:regular r:id="rId45"/>
      <p:bold r:id="rId46"/>
      <p:italic r:id="rId47"/>
      <p:boldItalic r:id="rId48"/>
    </p:embeddedFont>
    <p:embeddedFont>
      <p:font typeface="Verdana" pitchFamily="34" charset="0"/>
      <p:regular r:id="rId49"/>
      <p:bold r:id="rId50"/>
      <p:italic r:id="rId51"/>
      <p:boldItalic r:id="rId52"/>
    </p:embeddedFont>
    <p:embeddedFont>
      <p:font typeface="Gill Sans MT" pitchFamily="34" charset="0"/>
      <p:regular r:id="rId53"/>
      <p:bold r:id="rId54"/>
      <p:italic r:id="rId55"/>
      <p:boldItalic r:id="rId56"/>
    </p:embeddedFont>
    <p:embeddedFont>
      <p:font typeface="Wingdings 3" pitchFamily="18" charset="2"/>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AD5D998E-96D7-47EE-AB73-34D1C8C38130}">
  <a:tblStyle styleId="{AD5D998E-96D7-47EE-AB73-34D1C8C381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112" d="100"/>
          <a:sy n="112" d="100"/>
        </p:scale>
        <p:origin x="-144" y="-8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font" Target="fonts/font32.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openxmlformats.org/officeDocument/2006/relationships/font" Target="fonts/font18.fntdata"/><Relationship Id="rId54"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font" Target="fonts/font34.fntdata"/><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8" Type="http://schemas.openxmlformats.org/officeDocument/2006/relationships/slide" Target="slides/slide3.xml"/><Relationship Id="rId51" Type="http://schemas.openxmlformats.org/officeDocument/2006/relationships/font" Target="fonts/font2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88844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16578" y="1"/>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91"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5"/>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4" y="4708653"/>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4" y="-146231"/>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pPr/>
              <a:t>3/6/2023</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3/6/2023</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438684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4114802"/>
            <a:ext cx="8458200" cy="390525"/>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3/6/2023</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itle 16"/>
          <p:cNvSpPr>
            <a:spLocks noGrp="1"/>
          </p:cNvSpPr>
          <p:nvPr>
            <p:ph type="title"/>
          </p:nvPr>
        </p:nvSpPr>
        <p:spPr>
          <a:xfrm>
            <a:off x="381000" y="3745320"/>
            <a:ext cx="5867400" cy="391716"/>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4149915"/>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3/6/2023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849A5-F7E9-4E91-AD06-C4F36813B486}"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78BD-1D45-4937-8E03-531F0AE193E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0"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0"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3/6/2023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3/6/2023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3/6/2023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4767264"/>
            <a:ext cx="609600" cy="273844"/>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71"/>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269923"/>
            <a:ext cx="7406640" cy="1104138"/>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A849A5-F7E9-4E91-AD06-C4F36813B486}" type="datetimeFigureOut">
              <a:rPr lang="en-US" smtClean="0"/>
              <a:pPr/>
              <a:t>3/6/2023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F078BD-1D45-4937-8E03-531F0AE193E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39"/>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2"/>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39"/>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055225"/>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857254"/>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715758"/>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702591"/>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5980"/>
            <a:ext cx="18288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05980"/>
            <a:ext cx="55626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3/6/2023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D7265-4CA1-496D-BAB4-A5CC43ADE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1DE5BA3-7D9F-4216-91E6-09C0761707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0DEB9E-4AF4-43D7-922D-E22D4E66A226}"/>
              </a:ext>
            </a:extLst>
          </p:cNvPr>
          <p:cNvSpPr>
            <a:spLocks noGrp="1"/>
          </p:cNvSpPr>
          <p:nvPr>
            <p:ph type="dt" sz="half" idx="10"/>
          </p:nvPr>
        </p:nvSpPr>
        <p:spPr>
          <a:xfrm>
            <a:off x="628650" y="4767264"/>
            <a:ext cx="2057400" cy="273844"/>
          </a:xfrm>
          <a:prstGeom prst="rect">
            <a:avLst/>
          </a:prstGeom>
        </p:spPr>
        <p:txBody>
          <a:bodyPr lIns="68580" tIns="34290" rIns="68580" bIns="34290"/>
          <a:lstStyle/>
          <a:p>
            <a:fld id="{0EA849A5-F7E9-4E91-AD06-C4F36813B486}" type="datetimeFigureOut">
              <a:rPr lang="en-US" smtClean="0"/>
              <a:pPr/>
              <a:t>3/6/2023</a:t>
            </a:fld>
            <a:endParaRPr lang="en-US"/>
          </a:p>
        </p:txBody>
      </p:sp>
      <p:sp>
        <p:nvSpPr>
          <p:cNvPr id="5" name="Footer Placeholder 4">
            <a:extLst>
              <a:ext uri="{FF2B5EF4-FFF2-40B4-BE49-F238E27FC236}">
                <a16:creationId xmlns:a16="http://schemas.microsoft.com/office/drawing/2014/main" xmlns="" id="{E4D26B2B-41E2-41B5-9ED7-6D81AF04B506}"/>
              </a:ext>
            </a:extLst>
          </p:cNvPr>
          <p:cNvSpPr>
            <a:spLocks noGrp="1"/>
          </p:cNvSpPr>
          <p:nvPr>
            <p:ph type="ftr" sz="quarter" idx="11"/>
          </p:nvPr>
        </p:nvSpPr>
        <p:spPr>
          <a:xfrm>
            <a:off x="3028950" y="4767264"/>
            <a:ext cx="3086100" cy="273844"/>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xmlns="" id="{7F622124-AA8D-4EA7-AD55-8C618068D96B}"/>
              </a:ext>
            </a:extLst>
          </p:cNvPr>
          <p:cNvSpPr>
            <a:spLocks noGrp="1"/>
          </p:cNvSpPr>
          <p:nvPr>
            <p:ph type="sldNum" sz="quarter" idx="12"/>
          </p:nvPr>
        </p:nvSpPr>
        <p:spPr>
          <a:xfrm>
            <a:off x="6457950" y="4767264"/>
            <a:ext cx="2057400" cy="273844"/>
          </a:xfrm>
          <a:prstGeom prst="rect">
            <a:avLst/>
          </a:prstGeom>
        </p:spPr>
        <p:txBody>
          <a:bodyPr lIns="68580" tIns="34290" rIns="68580" bIns="34290"/>
          <a:lstStyle/>
          <a:p>
            <a:fld id="{B1F078BD-1D45-4937-8E03-531F0AE193E6}" type="slidenum">
              <a:rPr lang="en-US" smtClean="0"/>
              <a:pPr/>
              <a:t>‹#›</a:t>
            </a:fld>
            <a:endParaRPr lang="en-US"/>
          </a:p>
        </p:txBody>
      </p:sp>
    </p:spTree>
    <p:extLst>
      <p:ext uri="{BB962C8B-B14F-4D97-AF65-F5344CB8AC3E}">
        <p14:creationId xmlns:p14="http://schemas.microsoft.com/office/powerpoint/2010/main" xmlns="" val="935967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3"/>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3/6/2023</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A849A5-F7E9-4E91-AD06-C4F36813B486}" type="datetimeFigureOut">
              <a:rPr lang="en-US" smtClean="0"/>
              <a:pPr/>
              <a:t>3/6/2023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F078BD-1D45-4937-8E03-531F0AE193E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3/6/2023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pPr/>
              <a:t>3/6/2023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1"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3"/>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0" y="1083223"/>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pPr/>
              <a:t>3/6/2023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pPr/>
              <a:t>3/6/2023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pPr/>
              <a:t>3/6/2023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544213AF-26F6-41FA-8D85-E2C5388D6E58}" type="datetimeFigureOut">
              <a:rPr lang="en-US" smtClean="0"/>
              <a:pPr/>
              <a:t>3/6/2023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3/6/2023</a:t>
            </a:fld>
            <a:endParaRPr lang="en-US">
              <a:solidFill>
                <a:schemeClr val="tx1"/>
              </a:solidFill>
            </a:endParaRPr>
          </a:p>
        </p:txBody>
      </p:sp>
      <p:sp>
        <p:nvSpPr>
          <p:cNvPr id="6" name="Footer Placeholder 5"/>
          <p:cNvSpPr>
            <a:spLocks noGrp="1"/>
          </p:cNvSpPr>
          <p:nvPr>
            <p:ph type="ftr" sz="quarter" idx="11"/>
          </p:nvPr>
        </p:nvSpPr>
        <p:spPr>
          <a:xfrm>
            <a:off x="4380077"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9" y="3751497"/>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1"/>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6"/>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01242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3640061"/>
            <a:ext cx="8458200" cy="916781"/>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3/6/2023</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4855464"/>
            <a:ext cx="758952" cy="185166"/>
          </a:xfrm>
        </p:spPr>
        <p:txBody>
          <a:bodyPr/>
          <a:lstStyle/>
          <a:p>
            <a:fld id="{CA15C064-DD44-4CAC-873E-2D1F54821676}" type="slidenum">
              <a:rPr kumimoji="0" lang="en-US" smtClean="0"/>
              <a:pPr/>
              <a:t>‹#›</a:t>
            </a:fld>
            <a:endParaRPr kumimoji="0" lang="en-US" dirty="0"/>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9"/>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3/6/2023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2"/>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3/6/2023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EA849A5-F7E9-4E91-AD06-C4F36813B486}" type="datetimeFigureOut">
              <a:rPr lang="en-US" smtClean="0"/>
              <a:pPr/>
              <a:t>3/6/2023</a:t>
            </a:fld>
            <a:endParaRPr lang="en-US"/>
          </a:p>
        </p:txBody>
      </p:sp>
      <p:sp>
        <p:nvSpPr>
          <p:cNvPr id="19" name="Footer Placeholder 18"/>
          <p:cNvSpPr>
            <a:spLocks noGrp="1"/>
          </p:cNvSpPr>
          <p:nvPr>
            <p:ph type="ftr" sz="quarter" idx="11"/>
          </p:nvPr>
        </p:nvSpPr>
        <p:spPr>
          <a:xfrm>
            <a:off x="3581400" y="57150"/>
            <a:ext cx="2895600" cy="216694"/>
          </a:xfrm>
        </p:spPr>
        <p:txBody>
          <a:bodyPr/>
          <a:lstStyle/>
          <a:p>
            <a:endParaRPr lang="en-US"/>
          </a:p>
        </p:txBody>
      </p:sp>
      <p:sp>
        <p:nvSpPr>
          <p:cNvPr id="16" name="Slide Number Placeholder 15"/>
          <p:cNvSpPr>
            <a:spLocks noGrp="1"/>
          </p:cNvSpPr>
          <p:nvPr>
            <p:ph type="sldNum" sz="quarter" idx="12"/>
          </p:nvPr>
        </p:nvSpPr>
        <p:spPr>
          <a:xfrm>
            <a:off x="8229600" y="4855464"/>
            <a:ext cx="758952" cy="185166"/>
          </a:xfrm>
        </p:spPr>
        <p:txBody>
          <a:bodyPr/>
          <a:lstStyle/>
          <a:p>
            <a:fld id="{B1F078BD-1D45-4937-8E03-531F0AE193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258367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3/6/2023</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210316"/>
            <a:ext cx="8686800" cy="888619"/>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pPr/>
              <a:t>3/6/2023</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4057651"/>
            <a:ext cx="8610600" cy="66198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4857750"/>
            <a:ext cx="762000" cy="185166"/>
          </a:xfrm>
        </p:spPr>
        <p:txBody>
          <a:bodyPr/>
          <a:lstStyle/>
          <a:p>
            <a:fld id="{CA15C064-DD44-4CAC-873E-2D1F54821676}" type="slidenum">
              <a:rPr kumimoji="0" lang="en-US" smtClean="0"/>
              <a:pPr/>
              <a:t>‹#›</a:t>
            </a:fld>
            <a:endParaRPr kumimoji="0" lang="en-US" dirty="0"/>
          </a:p>
        </p:txBody>
      </p:sp>
      <p:sp>
        <p:nvSpPr>
          <p:cNvPr id="11" name="Straight Connector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2"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5"/>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165624"/>
            <a:ext cx="86868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3/6/2023</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788175"/>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793491"/>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3/6/2023</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611940"/>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21" y="15829"/>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6"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8" y="-39"/>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05979"/>
            <a:ext cx="7498080" cy="85725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3/6/2023</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39"/>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9" y="3751497"/>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1"/>
            <a:ext cx="3402314" cy="810651"/>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6"/>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3/6/2023</a:t>
            </a:fld>
            <a:endParaRPr lang="en-US" sz="1000" dirty="0">
              <a:solidFill>
                <a:schemeClr val="tx1"/>
              </a:solidFill>
            </a:endParaRPr>
          </a:p>
        </p:txBody>
      </p:sp>
      <p:sp>
        <p:nvSpPr>
          <p:cNvPr id="22" name="Footer Placeholder 21"/>
          <p:cNvSpPr>
            <a:spLocks noGrp="1"/>
          </p:cNvSpPr>
          <p:nvPr>
            <p:ph type="ftr" sz="quarter" idx="3"/>
          </p:nvPr>
        </p:nvSpPr>
        <p:spPr>
          <a:xfrm>
            <a:off x="4380077"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hyperlink" Target="http://www.tehnotrans.com/" TargetMode="External"/><Relationship Id="rId4" Type="http://schemas.openxmlformats.org/officeDocument/2006/relationships/hyperlink" Target="mailto:office@snc.r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mailto:liceu.gheorgheduca@yahoo.ro"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hyperlink" Target="http://www.gscfr.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1752600" y="1428750"/>
            <a:ext cx="5381156" cy="685800"/>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ro-RO" sz="2400" i="1" dirty="0" smtClean="0">
                <a:latin typeface="Arial Black" pitchFamily="34" charset="0"/>
              </a:rPr>
              <a:t>Liceul Tehnologic </a:t>
            </a:r>
            <a:r>
              <a:rPr lang="en-US" sz="2400" i="1" dirty="0" smtClean="0">
                <a:latin typeface="Arial Black" pitchFamily="34" charset="0"/>
              </a:rPr>
              <a:t/>
            </a:r>
            <a:br>
              <a:rPr lang="en-US" sz="2400" i="1" dirty="0" smtClean="0">
                <a:latin typeface="Arial Black" pitchFamily="34" charset="0"/>
              </a:rPr>
            </a:br>
            <a:r>
              <a:rPr lang="en-US" sz="2400" i="1" dirty="0" smtClean="0">
                <a:latin typeface="Arial Black" pitchFamily="34" charset="0"/>
              </a:rPr>
              <a:t>“Gheorghe </a:t>
            </a:r>
            <a:r>
              <a:rPr lang="en-US" sz="2400" i="1" dirty="0" err="1" smtClean="0">
                <a:latin typeface="Arial Black" pitchFamily="34" charset="0"/>
              </a:rPr>
              <a:t>Duca</a:t>
            </a:r>
            <a:r>
              <a:rPr lang="en-US" sz="2400" i="1" dirty="0" smtClean="0">
                <a:latin typeface="Arial Black" pitchFamily="34" charset="0"/>
              </a:rPr>
              <a:t>”</a:t>
            </a:r>
            <a:r>
              <a:rPr lang="ro-RO" sz="2400" i="1" dirty="0" smtClean="0">
                <a:latin typeface="Arial Black" pitchFamily="34" charset="0"/>
              </a:rPr>
              <a:t> Constanța</a:t>
            </a:r>
            <a:endParaRPr sz="2400" i="1" dirty="0">
              <a:latin typeface="Arial Black" pitchFamily="34" charset="0"/>
            </a:endParaRPr>
          </a:p>
        </p:txBody>
      </p:sp>
      <p:sp>
        <p:nvSpPr>
          <p:cNvPr id="792" name="Google Shape;792;p29"/>
          <p:cNvSpPr txBox="1">
            <a:spLocks noGrp="1"/>
          </p:cNvSpPr>
          <p:nvPr>
            <p:ph type="subTitle" idx="1"/>
          </p:nvPr>
        </p:nvSpPr>
        <p:spPr>
          <a:xfrm>
            <a:off x="2209800" y="2266950"/>
            <a:ext cx="4959096" cy="83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2400" i="1" dirty="0" smtClean="0">
                <a:solidFill>
                  <a:srgbClr val="002060"/>
                </a:solidFill>
                <a:latin typeface="Arial Black" pitchFamily="34" charset="0"/>
              </a:rPr>
              <a:t>Ofertă Educațională </a:t>
            </a:r>
          </a:p>
          <a:p>
            <a:pPr marL="0" lvl="0" indent="0" algn="ctr" rtl="0">
              <a:spcBef>
                <a:spcPts val="0"/>
              </a:spcBef>
              <a:spcAft>
                <a:spcPts val="0"/>
              </a:spcAft>
              <a:buNone/>
            </a:pPr>
            <a:r>
              <a:rPr lang="pt-BR" sz="2400" i="1" dirty="0" smtClean="0">
                <a:solidFill>
                  <a:srgbClr val="002060"/>
                </a:solidFill>
                <a:latin typeface="Arial Black" pitchFamily="34" charset="0"/>
              </a:rPr>
              <a:t>An</a:t>
            </a:r>
            <a:r>
              <a:rPr lang="ro-RO" sz="2400" i="1" dirty="0" smtClean="0">
                <a:solidFill>
                  <a:srgbClr val="002060"/>
                </a:solidFill>
                <a:latin typeface="Arial Black" pitchFamily="34" charset="0"/>
              </a:rPr>
              <a:t>ul</a:t>
            </a:r>
            <a:r>
              <a:rPr lang="pt-BR" sz="2400" i="1" dirty="0" smtClean="0">
                <a:solidFill>
                  <a:srgbClr val="002060"/>
                </a:solidFill>
                <a:latin typeface="Arial Black" pitchFamily="34" charset="0"/>
              </a:rPr>
              <a:t> Școlar 2023-2024</a:t>
            </a:r>
            <a:endParaRPr lang="pt-BR" sz="2400" i="1" dirty="0" smtClean="0">
              <a:solidFill>
                <a:srgbClr val="002060"/>
              </a:solidFill>
              <a:latin typeface="Arial Black" pitchFamily="34" charset="0"/>
            </a:endParaRPr>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7"/>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60" y="1349625"/>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Picture 2" descr="Sponsored image"/>
          <p:cNvPicPr>
            <a:picLocks noChangeAspect="1" noChangeArrowheads="1"/>
          </p:cNvPicPr>
          <p:nvPr/>
        </p:nvPicPr>
        <p:blipFill>
          <a:blip r:embed="rId3"/>
          <a:srcRect/>
          <a:stretch>
            <a:fillRect/>
          </a:stretch>
        </p:blipFill>
        <p:spPr bwMode="auto">
          <a:xfrm>
            <a:off x="2438400" y="3181350"/>
            <a:ext cx="1295400" cy="685800"/>
          </a:xfrm>
          <a:prstGeom prst="rect">
            <a:avLst/>
          </a:prstGeom>
          <a:noFill/>
        </p:spPr>
      </p:pic>
      <p:pic>
        <p:nvPicPr>
          <p:cNvPr id="17409" name="Picture 1" descr="C:\Users\Gh.Duca\Desktop\materiale oferta\7948641_stock-vector-cartoon-steamer.jpg"/>
          <p:cNvPicPr>
            <a:picLocks noChangeAspect="1" noChangeArrowheads="1"/>
          </p:cNvPicPr>
          <p:nvPr/>
        </p:nvPicPr>
        <p:blipFill>
          <a:blip r:embed="rId4"/>
          <a:srcRect/>
          <a:stretch>
            <a:fillRect/>
          </a:stretch>
        </p:blipFill>
        <p:spPr bwMode="auto">
          <a:xfrm>
            <a:off x="5562600" y="3257550"/>
            <a:ext cx="914400" cy="457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8520600" cy="533400"/>
          </a:xfrm>
        </p:spPr>
        <p:txBody>
          <a:bodyPr/>
          <a:lstStyle/>
          <a:p>
            <a:r>
              <a:rPr lang="ro-RO" i="1" dirty="0" smtClean="0"/>
              <a:t>ELECTROMECANIC </a:t>
            </a:r>
            <a:r>
              <a:rPr lang="ro-RO" i="1" dirty="0" smtClean="0"/>
              <a:t> NAVE</a:t>
            </a:r>
            <a:endParaRPr lang="en-US" i="1" dirty="0"/>
          </a:p>
        </p:txBody>
      </p:sp>
      <p:sp>
        <p:nvSpPr>
          <p:cNvPr id="23553" name="Rectangle 1"/>
          <p:cNvSpPr>
            <a:spLocks noChangeArrowheads="1"/>
          </p:cNvSpPr>
          <p:nvPr/>
        </p:nvSpPr>
        <p:spPr bwMode="auto">
          <a:xfrm>
            <a:off x="381000" y="895350"/>
            <a:ext cx="8229600" cy="353943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Cariera</a:t>
            </a:r>
            <a:r>
              <a:rPr kumimoji="0" lang="en-US"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După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dobândirea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3,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absolvenţii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găsi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un loc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muncă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urma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cursurile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învățământului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liceal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Dacă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optează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pentru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ciclul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superior al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liceului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filiera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tehnologică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obține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o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dublă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recunoaştere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academică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permite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o parte,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dobândirea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unei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superior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4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calificare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altă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parte,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continuarea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studiilor</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postliceal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şcoala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maiştri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şcoala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postliceală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superior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pentru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absolvenții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liceu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cu diploma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bacalaureat</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Ocupaţii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COR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practicate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741201 electrician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echipamente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electrice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energetice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741213 electrician nave</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741215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electromecanic</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maşini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echipamente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electrice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742214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electromecanic</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821222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montator</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electromecanic</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Lista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ocupațiilor</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COR care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practicate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este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dată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cu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titlu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exemplu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Absolvenții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care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dobândesc</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această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calificare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alte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ocupații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din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domeniu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același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inferior,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funcție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decizia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angajatorului</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0550"/>
            <a:ext cx="8520600" cy="990600"/>
          </a:xfrm>
        </p:spPr>
        <p:txBody>
          <a:bodyPr/>
          <a:lstStyle/>
          <a:p>
            <a:r>
              <a:rPr lang="ro-RO" dirty="0" smtClean="0"/>
              <a:t>Ș</a:t>
            </a:r>
            <a:r>
              <a:rPr lang="ro-RO" dirty="0" smtClean="0"/>
              <a:t>ANTIERUL NAVAL CONSTANȚA</a:t>
            </a:r>
            <a:br>
              <a:rPr lang="ro-RO" dirty="0" smtClean="0"/>
            </a:br>
            <a:r>
              <a:rPr lang="ro-RO" sz="2800" dirty="0" smtClean="0"/>
              <a:t>PROMOVEAZĂ</a:t>
            </a:r>
            <a:endParaRPr lang="en-US" sz="2800" dirty="0"/>
          </a:p>
        </p:txBody>
      </p:sp>
      <p:sp>
        <p:nvSpPr>
          <p:cNvPr id="3" name="Rectangle 2">
            <a:extLst>
              <a:ext uri="{FF2B5EF4-FFF2-40B4-BE49-F238E27FC236}">
                <a16:creationId xmlns:a16="http://schemas.microsoft.com/office/drawing/2014/main" xmlns="" id="{E3A8C391-16AD-4FE9-BB26-D803C2AD69DF}"/>
              </a:ext>
            </a:extLst>
          </p:cNvPr>
          <p:cNvSpPr/>
          <p:nvPr/>
        </p:nvSpPr>
        <p:spPr>
          <a:xfrm>
            <a:off x="609600" y="1504950"/>
            <a:ext cx="7924800" cy="1304460"/>
          </a:xfrm>
          <a:prstGeom prst="rect">
            <a:avLst/>
          </a:prstGeom>
        </p:spPr>
        <p:txBody>
          <a:bodyPr wrap="square" lIns="68580" tIns="34290" rIns="68580" bIns="34290">
            <a:spAutoFit/>
          </a:bodyPr>
          <a:lstStyle/>
          <a:p>
            <a:pPr algn="ctr">
              <a:lnSpc>
                <a:spcPct val="115000"/>
              </a:lnSpc>
              <a:spcAft>
                <a:spcPts val="750"/>
              </a:spcAft>
            </a:pPr>
            <a:r>
              <a:rPr lang="ro-RO" sz="3200" dirty="0">
                <a:latin typeface="Times New Roman" panose="02020603050405020304" pitchFamily="18" charset="0"/>
                <a:ea typeface="Calibri" panose="020F0502020204030204" pitchFamily="34" charset="0"/>
                <a:cs typeface="Times New Roman" panose="02020603050405020304" pitchFamily="18" charset="0"/>
              </a:rPr>
              <a:t> </a:t>
            </a:r>
            <a:r>
              <a:rPr lang="ro-RO" sz="3200" b="1" dirty="0">
                <a:latin typeface="Calibri" panose="020F0502020204030204" pitchFamily="34" charset="0"/>
                <a:ea typeface="Calibri" panose="020F0502020204030204" pitchFamily="34" charset="0"/>
                <a:cs typeface="Times New Roman" panose="02020603050405020304" pitchFamily="18" charset="0"/>
              </a:rPr>
              <a:t>Învățământul </a:t>
            </a:r>
            <a:r>
              <a:rPr lang="ro-RO" sz="3200" b="1" dirty="0" smtClean="0">
                <a:latin typeface="Calibri" panose="020F0502020204030204" pitchFamily="34" charset="0"/>
                <a:ea typeface="Calibri" panose="020F0502020204030204" pitchFamily="34" charset="0"/>
                <a:cs typeface="Times New Roman" panose="02020603050405020304" pitchFamily="18" charset="0"/>
              </a:rPr>
              <a:t>profesional</a:t>
            </a:r>
            <a:endParaRPr lang="en-US" sz="3200"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ro-RO" sz="1600" b="1" dirty="0" smtClean="0">
                <a:latin typeface="Calibri" panose="020F0502020204030204" pitchFamily="34" charset="0"/>
                <a:ea typeface="Calibri" panose="020F0502020204030204" pitchFamily="34" charset="0"/>
                <a:cs typeface="Times New Roman" panose="02020603050405020304" pitchFamily="18" charset="0"/>
              </a:rPr>
              <a:t>Domeniul</a:t>
            </a:r>
            <a:r>
              <a:rPr lang="ro-RO" sz="1600" b="1" dirty="0">
                <a:latin typeface="Calibri" panose="020F0502020204030204" pitchFamily="34" charset="0"/>
                <a:ea typeface="Calibri" panose="020F0502020204030204" pitchFamily="34" charset="0"/>
                <a:cs typeface="Times New Roman" panose="02020603050405020304" pitchFamily="18" charset="0"/>
              </a:rPr>
              <a:t>: </a:t>
            </a:r>
            <a:r>
              <a:rPr lang="ro-RO" sz="1600" b="1" dirty="0" smtClean="0">
                <a:latin typeface="Calibri" panose="020F0502020204030204" pitchFamily="34" charset="0"/>
                <a:ea typeface="Calibri" panose="020F0502020204030204" pitchFamily="34" charset="0"/>
                <a:cs typeface="Times New Roman" panose="02020603050405020304" pitchFamily="18" charset="0"/>
              </a:rPr>
              <a:t>Electromecanică</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ro-RO"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Domeniul</a:t>
            </a:r>
            <a:r>
              <a:rPr lang="ro-RO"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Mecanic</a:t>
            </a:r>
            <a:r>
              <a:rPr lang="ro-RO" sz="1600" b="1" dirty="0" smtClean="0">
                <a:latin typeface="Calibri" panose="020F0502020204030204" pitchFamily="34" charset="0"/>
                <a:ea typeface="Calibri" panose="020F0502020204030204" pitchFamily="34" charset="0"/>
                <a:cs typeface="Times New Roman" panose="02020603050405020304" pitchFamily="18" charset="0"/>
              </a:rPr>
              <a:t>ă</a:t>
            </a:r>
            <a:r>
              <a:rPr lang="ro-RO"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ro-RO" sz="1600" b="1" dirty="0" smtClean="0">
                <a:latin typeface="Calibri" panose="020F0502020204030204" pitchFamily="34" charset="0"/>
                <a:ea typeface="Calibri" panose="020F0502020204030204" pitchFamily="34" charset="0"/>
                <a:cs typeface="Times New Roman" panose="02020603050405020304" pitchFamily="18" charset="0"/>
              </a:rPr>
              <a:t>Calificarea</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r>
              <a:rPr lang="ro-RO" sz="1600" b="1" dirty="0" smtClean="0">
                <a:latin typeface="Calibri" panose="020F0502020204030204" pitchFamily="34" charset="0"/>
                <a:ea typeface="Calibri" panose="020F0502020204030204" pitchFamily="34" charset="0"/>
                <a:cs typeface="Times New Roman" panose="02020603050405020304" pitchFamily="18" charset="0"/>
              </a:rPr>
              <a:t>Electromecanic nave</a:t>
            </a:r>
            <a:r>
              <a:rPr lang="ro-RO"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ro-RO"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Calificarea</a:t>
            </a:r>
            <a:r>
              <a:rPr lang="en-US" sz="1600" b="1" dirty="0" smtClean="0">
                <a:latin typeface="Calibri" panose="020F0502020204030204" pitchFamily="34" charset="0"/>
                <a:ea typeface="Calibri" panose="020F0502020204030204" pitchFamily="34" charset="0"/>
                <a:cs typeface="Times New Roman" panose="02020603050405020304" pitchFamily="18" charset="0"/>
              </a:rPr>
              <a:t>: Motorist Nave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7827" name="Picture 3" descr="C:\Users\Gh.Duca\Desktop\materiale oferta\traficportuar3082022-1659536301.jpg"/>
          <p:cNvPicPr>
            <a:picLocks noChangeAspect="1" noChangeArrowheads="1"/>
          </p:cNvPicPr>
          <p:nvPr/>
        </p:nvPicPr>
        <p:blipFill>
          <a:blip r:embed="rId2"/>
          <a:srcRect/>
          <a:stretch>
            <a:fillRect/>
          </a:stretch>
        </p:blipFill>
        <p:spPr bwMode="auto">
          <a:xfrm>
            <a:off x="4953000" y="2952750"/>
            <a:ext cx="3352800" cy="1676400"/>
          </a:xfrm>
          <a:prstGeom prst="rect">
            <a:avLst/>
          </a:prstGeom>
          <a:noFill/>
        </p:spPr>
      </p:pic>
      <p:pic>
        <p:nvPicPr>
          <p:cNvPr id="77828" name="Picture 4" descr="C:\Users\Gh.Duca\Desktop\materiale oferta\images (1).jpg"/>
          <p:cNvPicPr>
            <a:picLocks noChangeAspect="1" noChangeArrowheads="1"/>
          </p:cNvPicPr>
          <p:nvPr/>
        </p:nvPicPr>
        <p:blipFill>
          <a:blip r:embed="rId3"/>
          <a:srcRect/>
          <a:stretch>
            <a:fillRect/>
          </a:stretch>
        </p:blipFill>
        <p:spPr bwMode="auto">
          <a:xfrm>
            <a:off x="838200" y="2876550"/>
            <a:ext cx="2819400" cy="1676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2">
            <a:extLst>
              <a:ext uri="{FF2B5EF4-FFF2-40B4-BE49-F238E27FC236}">
                <a16:creationId xmlns:a16="http://schemas.microsoft.com/office/drawing/2014/main" xmlns=""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 name="Picture 3">
            <a:extLst>
              <a:ext uri="{FF2B5EF4-FFF2-40B4-BE49-F238E27FC236}">
                <a16:creationId xmlns:a16="http://schemas.microsoft.com/office/drawing/2014/main" xmlns="" id="{5AB61ECE-6B5B-41D4-B8E6-ADC5BEA7F4AA}"/>
              </a:ext>
            </a:extLst>
          </p:cNvPr>
          <p:cNvPicPr/>
          <p:nvPr/>
        </p:nvPicPr>
        <p:blipFill rotWithShape="1">
          <a:blip r:embed="rId2" cstate="print">
            <a:extLst>
              <a:ext uri="{28A0092B-C50C-407E-A947-70E740481C1C}">
                <a14:useLocalDpi xmlns:a14="http://schemas.microsoft.com/office/drawing/2010/main" xmlns="" val="0"/>
              </a:ext>
            </a:extLst>
          </a:blip>
          <a:srcRect t="9091" r="22427"/>
          <a:stretch/>
        </p:blipFill>
        <p:spPr bwMode="auto">
          <a:xfrm>
            <a:off x="4114801" y="2"/>
            <a:ext cx="4648200" cy="4933947"/>
          </a:xfrm>
          <a:prstGeom prst="rect">
            <a:avLst/>
          </a:prstGeom>
          <a:noFill/>
        </p:spPr>
      </p:pic>
      <p:sp>
        <p:nvSpPr>
          <p:cNvPr id="41" name="Rectangle 34">
            <a:extLst>
              <a:ext uri="{FF2B5EF4-FFF2-40B4-BE49-F238E27FC236}">
                <a16:creationId xmlns:a16="http://schemas.microsoft.com/office/drawing/2014/main" xmlns=""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a:extLst>
              <a:ext uri="{FF2B5EF4-FFF2-40B4-BE49-F238E27FC236}">
                <a16:creationId xmlns:a16="http://schemas.microsoft.com/office/drawing/2014/main" xmlns="" id="{59C36038-A417-4541-ACB2-11FF26DD248A}"/>
              </a:ext>
            </a:extLst>
          </p:cNvPr>
          <p:cNvSpPr>
            <a:spLocks noGrp="1"/>
          </p:cNvSpPr>
          <p:nvPr>
            <p:ph type="title"/>
          </p:nvPr>
        </p:nvSpPr>
        <p:spPr>
          <a:xfrm>
            <a:off x="533400" y="590550"/>
            <a:ext cx="7086600" cy="381000"/>
          </a:xfrm>
        </p:spPr>
        <p:txBody>
          <a:bodyPr anchor="b">
            <a:noAutofit/>
          </a:bodyPr>
          <a:lstStyle/>
          <a:p>
            <a:r>
              <a:rPr lang="en-US" sz="900" dirty="0"/>
              <a:t/>
            </a:r>
            <a:br>
              <a:rPr lang="en-US" sz="900" dirty="0"/>
            </a:br>
            <a:endParaRPr lang="en-US" sz="900" dirty="0"/>
          </a:p>
        </p:txBody>
      </p:sp>
      <p:pic>
        <p:nvPicPr>
          <p:cNvPr id="13" name="Picture 2" descr="Santierul Naval Constanta S.A."/>
          <p:cNvPicPr>
            <a:picLocks noChangeAspect="1" noChangeArrowheads="1"/>
          </p:cNvPicPr>
          <p:nvPr/>
        </p:nvPicPr>
        <p:blipFill>
          <a:blip r:embed="rId3"/>
          <a:srcRect/>
          <a:stretch>
            <a:fillRect/>
          </a:stretch>
        </p:blipFill>
        <p:spPr bwMode="auto">
          <a:xfrm>
            <a:off x="609600" y="1885950"/>
            <a:ext cx="3200400" cy="2743200"/>
          </a:xfrm>
          <a:prstGeom prst="rect">
            <a:avLst/>
          </a:prstGeom>
          <a:noFill/>
        </p:spPr>
      </p:pic>
      <p:sp>
        <p:nvSpPr>
          <p:cNvPr id="14" name="Content Placeholder 13"/>
          <p:cNvSpPr>
            <a:spLocks noGrp="1"/>
          </p:cNvSpPr>
          <p:nvPr>
            <p:ph idx="1"/>
          </p:nvPr>
        </p:nvSpPr>
        <p:spPr>
          <a:xfrm>
            <a:off x="720000" y="361950"/>
            <a:ext cx="7433400" cy="838200"/>
          </a:xfrm>
        </p:spPr>
        <p:txBody>
          <a:bodyPr/>
          <a:lstStyle/>
          <a:p>
            <a:pPr>
              <a:buNone/>
            </a:pPr>
            <a:r>
              <a:rPr lang="ro-RO" sz="800" dirty="0" smtClean="0">
                <a:latin typeface="Calibri" pitchFamily="34" charset="0"/>
                <a:cs typeface="Calibri" pitchFamily="34" charset="0"/>
              </a:rPr>
              <a:t>                ȘANTIERUL </a:t>
            </a:r>
            <a:r>
              <a:rPr lang="ro-RO" sz="800" dirty="0" smtClean="0">
                <a:latin typeface="Calibri" pitchFamily="34" charset="0"/>
                <a:cs typeface="Calibri" pitchFamily="34" charset="0"/>
              </a:rPr>
              <a:t>NAVAL CONSTANȚA S.A.                                                                                  </a:t>
            </a:r>
            <a:r>
              <a:rPr lang="ro-RO" sz="800" dirty="0" smtClean="0">
                <a:latin typeface="Calibri" pitchFamily="34" charset="0"/>
                <a:cs typeface="Calibri" pitchFamily="34" charset="0"/>
              </a:rPr>
              <a:t>   S.C</a:t>
            </a:r>
            <a:r>
              <a:rPr lang="ro-RO" sz="800" dirty="0" smtClean="0">
                <a:latin typeface="Calibri" pitchFamily="34" charset="0"/>
                <a:cs typeface="Calibri" pitchFamily="34" charset="0"/>
              </a:rPr>
              <a:t>. TEHNOTRANS FEROVIAR S.R.L.</a:t>
            </a:r>
            <a:r>
              <a:rPr lang="en-US" sz="800" dirty="0" smtClean="0">
                <a:latin typeface="Calibri" pitchFamily="34" charset="0"/>
                <a:cs typeface="Calibri" pitchFamily="34" charset="0"/>
              </a:rPr>
              <a:t/>
            </a:r>
            <a:br>
              <a:rPr lang="en-US" sz="800" dirty="0" smtClean="0">
                <a:latin typeface="Calibri" pitchFamily="34" charset="0"/>
                <a:cs typeface="Calibri" pitchFamily="34" charset="0"/>
              </a:rPr>
            </a:br>
            <a:r>
              <a:rPr lang="ro-RO" sz="800" dirty="0" smtClean="0">
                <a:latin typeface="Calibri" pitchFamily="34" charset="0"/>
                <a:cs typeface="Calibri" pitchFamily="34" charset="0"/>
              </a:rPr>
              <a:t> Port incinta , nr. 1, 900 900, Constanța, România                                                             Incinta Port Constanța, Dana 17, Constanța, România</a:t>
            </a:r>
            <a:r>
              <a:rPr lang="en-US" sz="800" dirty="0" smtClean="0">
                <a:latin typeface="Calibri" pitchFamily="34" charset="0"/>
                <a:cs typeface="Calibri" pitchFamily="34" charset="0"/>
              </a:rPr>
              <a:t/>
            </a:r>
            <a:br>
              <a:rPr lang="en-US" sz="800" dirty="0" smtClean="0">
                <a:latin typeface="Calibri" pitchFamily="34" charset="0"/>
                <a:cs typeface="Calibri" pitchFamily="34" charset="0"/>
              </a:rPr>
            </a:br>
            <a:r>
              <a:rPr lang="ro-RO" sz="800" dirty="0" smtClean="0">
                <a:latin typeface="Calibri" pitchFamily="34" charset="0"/>
                <a:cs typeface="Calibri" pitchFamily="34" charset="0"/>
              </a:rPr>
              <a:t>e-mail  </a:t>
            </a:r>
            <a:r>
              <a:rPr lang="ro-RO" sz="800" dirty="0" smtClean="0">
                <a:latin typeface="Calibri" pitchFamily="34" charset="0"/>
                <a:cs typeface="Calibri" pitchFamily="34" charset="0"/>
                <a:hlinkClick r:id="rId4"/>
              </a:rPr>
              <a:t>office@snc.ro</a:t>
            </a:r>
            <a:r>
              <a:rPr lang="ro-RO" sz="800" dirty="0" smtClean="0">
                <a:latin typeface="Calibri" pitchFamily="34" charset="0"/>
                <a:cs typeface="Calibri" pitchFamily="34" charset="0"/>
              </a:rPr>
              <a:t>                                                                                                                     e-mail</a:t>
            </a:r>
            <a:r>
              <a:rPr lang="en-US" sz="800" dirty="0" smtClean="0">
                <a:latin typeface="Calibri" pitchFamily="34" charset="0"/>
                <a:cs typeface="Calibri" pitchFamily="34" charset="0"/>
              </a:rPr>
              <a:t>: office@tehnotrans.com</a:t>
            </a:r>
            <a:br>
              <a:rPr lang="en-US" sz="800" dirty="0" smtClean="0">
                <a:latin typeface="Calibri" pitchFamily="34" charset="0"/>
                <a:cs typeface="Calibri" pitchFamily="34" charset="0"/>
              </a:rPr>
            </a:br>
            <a:r>
              <a:rPr lang="ro-RO" sz="800" dirty="0" smtClean="0">
                <a:latin typeface="Calibri" pitchFamily="34" charset="0"/>
                <a:cs typeface="Calibri" pitchFamily="34" charset="0"/>
              </a:rPr>
              <a:t> site</a:t>
            </a:r>
            <a:r>
              <a:rPr lang="en-US" sz="800" dirty="0" smtClean="0">
                <a:latin typeface="Calibri" pitchFamily="34" charset="0"/>
                <a:cs typeface="Calibri" pitchFamily="34" charset="0"/>
              </a:rPr>
              <a:t>: snc.ro/sitemap.html                                                                                                            </a:t>
            </a:r>
            <a:r>
              <a:rPr lang="ro-RO" sz="800" dirty="0" smtClean="0">
                <a:latin typeface="Calibri" pitchFamily="34" charset="0"/>
                <a:cs typeface="Calibri" pitchFamily="34" charset="0"/>
              </a:rPr>
              <a:t>site</a:t>
            </a:r>
            <a:r>
              <a:rPr lang="en-US" sz="800" dirty="0" smtClean="0">
                <a:latin typeface="Calibri" pitchFamily="34" charset="0"/>
                <a:cs typeface="Calibri" pitchFamily="34" charset="0"/>
              </a:rPr>
              <a:t>:  </a:t>
            </a:r>
            <a:r>
              <a:rPr lang="ro-RO" sz="800" u="sng" dirty="0" smtClean="0">
                <a:latin typeface="Calibri" pitchFamily="34" charset="0"/>
                <a:cs typeface="Calibri" pitchFamily="34" charset="0"/>
                <a:hlinkClick r:id="rId5"/>
              </a:rPr>
              <a:t>www.tehnotrans.com</a:t>
            </a:r>
            <a:r>
              <a:rPr lang="en-US" sz="800" dirty="0" smtClean="0">
                <a:latin typeface="Calibri" pitchFamily="34" charset="0"/>
                <a:cs typeface="Calibri" pitchFamily="34" charset="0"/>
              </a:rPr>
              <a:t/>
            </a:r>
            <a:br>
              <a:rPr lang="en-US" sz="800" dirty="0" smtClean="0">
                <a:latin typeface="Calibri" pitchFamily="34" charset="0"/>
                <a:cs typeface="Calibri" pitchFamily="34" charset="0"/>
              </a:rPr>
            </a:br>
            <a:r>
              <a:rPr lang="en-US" sz="800" dirty="0" smtClean="0">
                <a:latin typeface="Calibri" pitchFamily="34" charset="0"/>
                <a:cs typeface="Calibri" pitchFamily="34" charset="0"/>
              </a:rPr>
              <a:t> </a:t>
            </a:r>
            <a:r>
              <a:rPr lang="en-US" sz="800" dirty="0" err="1" smtClean="0">
                <a:latin typeface="Calibri" pitchFamily="34" charset="0"/>
                <a:cs typeface="Calibri" pitchFamily="34" charset="0"/>
              </a:rPr>
              <a:t>telefon</a:t>
            </a:r>
            <a:r>
              <a:rPr lang="en-US" sz="800" dirty="0" smtClean="0">
                <a:latin typeface="Calibri" pitchFamily="34" charset="0"/>
                <a:cs typeface="Calibri" pitchFamily="34" charset="0"/>
              </a:rPr>
              <a:t>/fax: +40 241 505 500/+40 241 611 651                                                                  </a:t>
            </a:r>
            <a:r>
              <a:rPr lang="en-US" sz="800" dirty="0" err="1" smtClean="0">
                <a:latin typeface="Calibri" pitchFamily="34" charset="0"/>
                <a:cs typeface="Calibri" pitchFamily="34" charset="0"/>
              </a:rPr>
              <a:t>telefon</a:t>
            </a:r>
            <a:r>
              <a:rPr lang="en-US" sz="800" dirty="0" smtClean="0">
                <a:latin typeface="Calibri" pitchFamily="34" charset="0"/>
                <a:cs typeface="Calibri" pitchFamily="34" charset="0"/>
              </a:rPr>
              <a:t>/fax: +40(0)241601601</a:t>
            </a:r>
            <a:endParaRPr lang="en-US" sz="800" dirty="0">
              <a:latin typeface="Calibri" pitchFamily="34" charset="0"/>
              <a:cs typeface="Calibri" pitchFamily="34" charset="0"/>
            </a:endParaRPr>
          </a:p>
        </p:txBody>
      </p:sp>
    </p:spTree>
    <p:extLst>
      <p:ext uri="{BB962C8B-B14F-4D97-AF65-F5344CB8AC3E}">
        <p14:creationId xmlns:p14="http://schemas.microsoft.com/office/powerpoint/2010/main" xmlns="" val="120056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smtClean="0"/>
              <a:t>;</a:t>
            </a:r>
            <a:endParaRPr lang="en-US" dirty="0"/>
          </a:p>
        </p:txBody>
      </p:sp>
      <p:sp>
        <p:nvSpPr>
          <p:cNvPr id="29" name="Freeform: Shape 25">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1303" y="241302"/>
            <a:ext cx="8660121" cy="4660901"/>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28" name="Right Triangle 27">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 name="Title 1">
            <a:extLst>
              <a:ext uri="{FF2B5EF4-FFF2-40B4-BE49-F238E27FC236}">
                <a16:creationId xmlns:a16="http://schemas.microsoft.com/office/drawing/2014/main" xmlns="" id="{6608438F-33E8-4ECD-8323-B4800E353958}"/>
              </a:ext>
            </a:extLst>
          </p:cNvPr>
          <p:cNvSpPr>
            <a:spLocks noGrp="1"/>
          </p:cNvSpPr>
          <p:nvPr>
            <p:ph type="title"/>
          </p:nvPr>
        </p:nvSpPr>
        <p:spPr>
          <a:xfrm>
            <a:off x="7696200" y="1763515"/>
            <a:ext cx="818830" cy="994172"/>
          </a:xfrm>
        </p:spPr>
        <p:txBody>
          <a:bodyPr/>
          <a:lstStyle/>
          <a:p>
            <a:r>
              <a:rPr lang="ro-RO" dirty="0" smtClean="0"/>
              <a:t>   </a:t>
            </a:r>
            <a:endParaRPr lang="en-US" b="1" dirty="0"/>
          </a:p>
        </p:txBody>
      </p:sp>
      <p:pic>
        <p:nvPicPr>
          <p:cNvPr id="9" name="Content Placeholder 8" descr="images - Copy.jpg"/>
          <p:cNvPicPr>
            <a:picLocks noGrp="1" noChangeAspect="1"/>
          </p:cNvPicPr>
          <p:nvPr>
            <p:ph idx="1"/>
          </p:nvPr>
        </p:nvPicPr>
        <p:blipFill>
          <a:blip r:embed="rId2"/>
          <a:stretch>
            <a:fillRect/>
          </a:stretch>
        </p:blipFill>
        <p:spPr>
          <a:xfrm>
            <a:off x="5029200" y="2495550"/>
            <a:ext cx="2895600" cy="2209800"/>
          </a:xfrm>
        </p:spPr>
      </p:pic>
      <p:pic>
        <p:nvPicPr>
          <p:cNvPr id="3075" name="Picture 3" descr="C:\Users\Gh.Duca\Desktop\Picture1.png"/>
          <p:cNvPicPr>
            <a:picLocks noChangeAspect="1" noChangeArrowheads="1"/>
          </p:cNvPicPr>
          <p:nvPr/>
        </p:nvPicPr>
        <p:blipFill>
          <a:blip r:embed="rId3"/>
          <a:srcRect/>
          <a:stretch>
            <a:fillRect/>
          </a:stretch>
        </p:blipFill>
        <p:spPr bwMode="auto">
          <a:xfrm>
            <a:off x="-381000" y="209550"/>
            <a:ext cx="5410200" cy="4724400"/>
          </a:xfrm>
          <a:prstGeom prst="rect">
            <a:avLst/>
          </a:prstGeom>
          <a:noFill/>
        </p:spPr>
      </p:pic>
      <p:sp>
        <p:nvSpPr>
          <p:cNvPr id="11" name="AutoShape 3"/>
          <p:cNvSpPr>
            <a:spLocks noChangeArrowheads="1"/>
          </p:cNvSpPr>
          <p:nvPr/>
        </p:nvSpPr>
        <p:spPr bwMode="auto">
          <a:xfrm>
            <a:off x="4724400" y="895350"/>
            <a:ext cx="3733800" cy="1524000"/>
          </a:xfrm>
          <a:prstGeom prst="wedgeRoundRectCallout">
            <a:avLst>
              <a:gd name="adj1" fmla="val -7172"/>
              <a:gd name="adj2" fmla="val -50564"/>
              <a:gd name="adj3" fmla="val 16667"/>
            </a:avLst>
          </a:prstGeom>
          <a:solidFill>
            <a:srgbClr val="FFFFFF">
              <a:alpha val="0"/>
            </a:srgbClr>
          </a:solidFill>
          <a:ln w="57150" cmpd="thickThin">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b="1" i="0" u="none" strike="noStrike" cap="none" normalizeH="0" baseline="0" dirty="0" smtClean="0">
                <a:ln>
                  <a:noFill/>
                </a:ln>
                <a:solidFill>
                  <a:schemeClr val="bg2"/>
                </a:solidFill>
                <a:effectLst/>
                <a:latin typeface="Times New Roman" pitchFamily="18" charset="0"/>
                <a:cs typeface="Arial" pitchFamily="34" charset="0"/>
              </a:rPr>
              <a:t>    </a:t>
            </a:r>
            <a:r>
              <a:rPr kumimoji="0" lang="ro-RO" b="1" i="0" u="none" strike="noStrike" cap="none" normalizeH="0" baseline="0" dirty="0" smtClean="0">
                <a:ln>
                  <a:noFill/>
                </a:ln>
                <a:solidFill>
                  <a:schemeClr val="bg2"/>
                </a:solidFill>
                <a:effectLst/>
                <a:latin typeface="Times New Roman" pitchFamily="18" charset="0"/>
                <a:cs typeface="Arial" pitchFamily="34" charset="0"/>
              </a:rPr>
              <a:t>AGENȚI ECONOMICI</a:t>
            </a:r>
            <a:r>
              <a:rPr kumimoji="0" lang="en-US" b="1" i="0" u="none" strike="noStrike" cap="none" normalizeH="0" baseline="0" dirty="0" smtClean="0">
                <a:ln>
                  <a:noFill/>
                </a:ln>
                <a:solidFill>
                  <a:schemeClr val="bg2"/>
                </a:solidFill>
                <a:effectLst/>
                <a:latin typeface="Times New Roman" pitchFamily="18" charset="0"/>
                <a:cs typeface="Arial" pitchFamily="34" charset="0"/>
              </a:rPr>
              <a:t> PARTENERI: </a:t>
            </a:r>
          </a:p>
          <a:p>
            <a:pPr marL="0" marR="0" lvl="0" indent="0" algn="l" defTabSz="914400" rtl="0" eaLnBrk="1" fontAlgn="base" latinLnBrk="0" hangingPunct="1">
              <a:lnSpc>
                <a:spcPct val="100000"/>
              </a:lnSpc>
              <a:spcBef>
                <a:spcPct val="0"/>
              </a:spcBef>
              <a:spcAft>
                <a:spcPts val="200"/>
              </a:spcAft>
              <a:buClrTx/>
              <a:buSzTx/>
              <a:buFontTx/>
              <a:buNone/>
              <a:tabLst/>
            </a:pP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S.C</a:t>
            </a: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TEHNOTRANS FEROVIAR S.A.</a:t>
            </a:r>
          </a:p>
          <a:p>
            <a:pPr marL="0" marR="0" lvl="0" indent="0" algn="l" defTabSz="914400" rtl="0" eaLnBrk="1" fontAlgn="base" latinLnBrk="0" hangingPunct="1">
              <a:lnSpc>
                <a:spcPct val="100000"/>
              </a:lnSpc>
              <a:spcBef>
                <a:spcPct val="0"/>
              </a:spcBef>
              <a:spcAft>
                <a:spcPts val="200"/>
              </a:spcAft>
              <a:buClrTx/>
              <a:buSzTx/>
              <a:buFontTx/>
              <a:buNone/>
              <a:tabLst/>
            </a:pP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SANTIERUL </a:t>
            </a: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NAVAL CONSTANȚA S.A.</a:t>
            </a:r>
          </a:p>
          <a:p>
            <a:pPr marL="0" marR="0" lvl="0" indent="0" algn="l" defTabSz="914400" rtl="0" eaLnBrk="1" fontAlgn="base" latinLnBrk="0" hangingPunct="1">
              <a:lnSpc>
                <a:spcPct val="100000"/>
              </a:lnSpc>
              <a:spcBef>
                <a:spcPct val="0"/>
              </a:spcBef>
              <a:spcAft>
                <a:spcPts val="200"/>
              </a:spcAft>
              <a:buClrTx/>
              <a:buSzTx/>
              <a:buFontTx/>
              <a:buNone/>
              <a:tabLst/>
            </a:pP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S.C</a:t>
            </a: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a:t>
            </a: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MID-WORK</a:t>
            </a:r>
            <a:r>
              <a:rPr kumimoji="0" lang="ro-RO" sz="1100" b="1" i="0" u="none" strike="noStrike" cap="none" normalizeH="0" baseline="0" dirty="0" smtClean="0">
                <a:ln>
                  <a:noFill/>
                </a:ln>
                <a:solidFill>
                  <a:srgbClr val="4F81BD"/>
                </a:solidFill>
                <a:effectLst/>
                <a:latin typeface="Times New Roman" pitchFamily="18" charset="0"/>
                <a:cs typeface="Arial" pitchFamily="34" charset="0"/>
              </a:rPr>
              <a:t>  </a:t>
            </a: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CONSULTING </a:t>
            </a: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SRL</a:t>
            </a:r>
          </a:p>
          <a:p>
            <a:pPr marL="0" marR="0" lvl="0" indent="0" algn="l" defTabSz="914400" rtl="0" eaLnBrk="1" fontAlgn="base" latinLnBrk="0" hangingPunct="1">
              <a:lnSpc>
                <a:spcPct val="100000"/>
              </a:lnSpc>
              <a:spcBef>
                <a:spcPct val="0"/>
              </a:spcBef>
              <a:spcAft>
                <a:spcPts val="200"/>
              </a:spcAft>
              <a:buClrTx/>
              <a:buSzTx/>
              <a:buFontTx/>
              <a:buNone/>
              <a:tabLst/>
            </a:pP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S.C</a:t>
            </a: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COSMA TRANS BOGDAN  S.R.L.</a:t>
            </a:r>
          </a:p>
          <a:p>
            <a:pPr marL="0" marR="0" lvl="0" indent="0" algn="l" defTabSz="914400" rtl="0" eaLnBrk="1" fontAlgn="base" latinLnBrk="0" hangingPunct="1">
              <a:lnSpc>
                <a:spcPct val="100000"/>
              </a:lnSpc>
              <a:spcBef>
                <a:spcPct val="0"/>
              </a:spcBef>
              <a:spcAft>
                <a:spcPts val="200"/>
              </a:spcAft>
              <a:buClrTx/>
              <a:buSzTx/>
              <a:buFontTx/>
              <a:buNone/>
              <a:tabLst/>
            </a:pP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S.C</a:t>
            </a:r>
            <a:r>
              <a:rPr kumimoji="0" lang="en-US" sz="1100" b="1" i="0" u="none" strike="noStrike" cap="none" normalizeH="0" baseline="0" dirty="0" smtClean="0">
                <a:ln>
                  <a:noFill/>
                </a:ln>
                <a:solidFill>
                  <a:srgbClr val="4F81BD"/>
                </a:solidFill>
                <a:effectLst/>
                <a:latin typeface="Times New Roman" pitchFamily="18" charset="0"/>
                <a:cs typeface="Arial" pitchFamily="34" charset="0"/>
              </a:rPr>
              <a:t>. CRUCIAL SYSTEMS &amp; SERVICES S.R.L.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02173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rexit, niente rinnovo automatico per l'Erasmus: «Lo rinegozieremo» -  Corriere.it">
            <a:extLst>
              <a:ext uri="{FF2B5EF4-FFF2-40B4-BE49-F238E27FC236}">
                <a16:creationId xmlns:a16="http://schemas.microsoft.com/office/drawing/2014/main" xmlns="" id="{7FBAC07E-D679-4AF8-846F-E90304F8FF5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99592" y="483520"/>
            <a:ext cx="2880320" cy="18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xmlns="" id="{056E7B06-4E01-462D-BA29-E0CE24D00D9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71600" y="1923678"/>
            <a:ext cx="2376264" cy="360040"/>
          </a:xfrm>
          <a:prstGeom prst="rect">
            <a:avLst/>
          </a:prstGeom>
        </p:spPr>
      </p:pic>
      <p:sp>
        <p:nvSpPr>
          <p:cNvPr id="6" name="TextBox 5">
            <a:extLst>
              <a:ext uri="{FF2B5EF4-FFF2-40B4-BE49-F238E27FC236}">
                <a16:creationId xmlns:a16="http://schemas.microsoft.com/office/drawing/2014/main" xmlns="" id="{8D163F18-3E59-491F-A4CB-C84533616F58}"/>
              </a:ext>
            </a:extLst>
          </p:cNvPr>
          <p:cNvSpPr txBox="1"/>
          <p:nvPr/>
        </p:nvSpPr>
        <p:spPr>
          <a:xfrm>
            <a:off x="3811727" y="987577"/>
            <a:ext cx="5112568" cy="1015663"/>
          </a:xfrm>
          <a:prstGeom prst="rect">
            <a:avLst/>
          </a:prstGeom>
          <a:solidFill>
            <a:schemeClr val="tx1">
              <a:lumMod val="20000"/>
              <a:lumOff val="80000"/>
            </a:schemeClr>
          </a:solidFill>
        </p:spPr>
        <p:txBody>
          <a:bodyPr wrap="square" rtlCol="0">
            <a:spAutoFit/>
          </a:bodyPr>
          <a:lstStyle/>
          <a:p>
            <a:pPr algn="ctr"/>
            <a:r>
              <a:rPr lang="ro-RO" sz="2000" b="1" dirty="0" smtClean="0">
                <a:solidFill>
                  <a:schemeClr val="bg2">
                    <a:lumMod val="10000"/>
                  </a:schemeClr>
                </a:solidFill>
              </a:rPr>
              <a:t>  </a:t>
            </a:r>
            <a:r>
              <a:rPr lang="ro-RO" sz="2000" b="1" dirty="0">
                <a:solidFill>
                  <a:schemeClr val="bg2">
                    <a:lumMod val="10000"/>
                  </a:schemeClr>
                </a:solidFill>
              </a:rPr>
              <a:t>ACREDITARE ERASMUS+  </a:t>
            </a:r>
          </a:p>
          <a:p>
            <a:pPr algn="ctr"/>
            <a:r>
              <a:rPr lang="ro-RO" sz="2000" b="1" dirty="0">
                <a:solidFill>
                  <a:schemeClr val="bg2">
                    <a:lumMod val="10000"/>
                  </a:schemeClr>
                </a:solidFill>
              </a:rPr>
              <a:t> PAȘAPORTUL CĂTRE DEZVOLTAREA ORGANIZ</a:t>
            </a:r>
            <a:r>
              <a:rPr lang="en-US" sz="2000" b="1" dirty="0">
                <a:solidFill>
                  <a:schemeClr val="bg2">
                    <a:lumMod val="10000"/>
                  </a:schemeClr>
                </a:solidFill>
              </a:rPr>
              <a:t>A</a:t>
            </a:r>
            <a:r>
              <a:rPr lang="ro-RO" sz="2000" b="1" dirty="0">
                <a:solidFill>
                  <a:schemeClr val="bg2">
                    <a:lumMod val="10000"/>
                  </a:schemeClr>
                </a:solidFill>
              </a:rPr>
              <a:t>ȚIONALĂ</a:t>
            </a:r>
            <a:endParaRPr lang="en-US" sz="2000" b="1" dirty="0">
              <a:solidFill>
                <a:schemeClr val="bg2">
                  <a:lumMod val="10000"/>
                </a:schemeClr>
              </a:solidFill>
            </a:endParaRPr>
          </a:p>
        </p:txBody>
      </p:sp>
      <p:pic>
        <p:nvPicPr>
          <p:cNvPr id="7" name="Picture 6">
            <a:extLst>
              <a:ext uri="{FF2B5EF4-FFF2-40B4-BE49-F238E27FC236}">
                <a16:creationId xmlns:a16="http://schemas.microsoft.com/office/drawing/2014/main" xmlns="" id="{6C5790C5-4B63-4163-81AC-27B8367D4D4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5537" y="2571753"/>
            <a:ext cx="4176464" cy="2088232"/>
          </a:xfrm>
          <a:prstGeom prst="rect">
            <a:avLst/>
          </a:prstGeom>
        </p:spPr>
      </p:pic>
      <p:pic>
        <p:nvPicPr>
          <p:cNvPr id="8" name="Picture 7">
            <a:extLst>
              <a:ext uri="{FF2B5EF4-FFF2-40B4-BE49-F238E27FC236}">
                <a16:creationId xmlns:a16="http://schemas.microsoft.com/office/drawing/2014/main" xmlns="" id="{7B199BFF-D90A-4834-9B52-103C370F9603}"/>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28864" y="2465734"/>
            <a:ext cx="4163616" cy="2300270"/>
          </a:xfrm>
          <a:prstGeom prst="rect">
            <a:avLst/>
          </a:prstGeom>
        </p:spPr>
      </p:pic>
    </p:spTree>
    <p:extLst>
      <p:ext uri="{BB962C8B-B14F-4D97-AF65-F5344CB8AC3E}">
        <p14:creationId xmlns:p14="http://schemas.microsoft.com/office/powerpoint/2010/main" xmlns="" val="3252588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xmlns="" id="{9F44A3E1-8077-4473-81FC-9BCBD9DA9D82}"/>
              </a:ext>
            </a:extLst>
          </p:cNvPr>
          <p:cNvSpPr/>
          <p:nvPr/>
        </p:nvSpPr>
        <p:spPr>
          <a:xfrm>
            <a:off x="3101345" y="383382"/>
            <a:ext cx="5821679" cy="760810"/>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o-RO" dirty="0"/>
          </a:p>
        </p:txBody>
      </p:sp>
      <p:sp>
        <p:nvSpPr>
          <p:cNvPr id="6" name="TextBox 5">
            <a:extLst>
              <a:ext uri="{FF2B5EF4-FFF2-40B4-BE49-F238E27FC236}">
                <a16:creationId xmlns:a16="http://schemas.microsoft.com/office/drawing/2014/main" xmlns="" id="{11EAC507-73A4-4367-A399-3DB3FD62E13C}"/>
              </a:ext>
            </a:extLst>
          </p:cNvPr>
          <p:cNvSpPr txBox="1"/>
          <p:nvPr/>
        </p:nvSpPr>
        <p:spPr>
          <a:xfrm>
            <a:off x="3030622" y="383381"/>
            <a:ext cx="5511403" cy="1038746"/>
          </a:xfrm>
          <a:prstGeom prst="rect">
            <a:avLst/>
          </a:prstGeom>
          <a:solidFill>
            <a:schemeClr val="tx1">
              <a:lumMod val="20000"/>
              <a:lumOff val="80000"/>
            </a:schemeClr>
          </a:solidFill>
        </p:spPr>
        <p:txBody>
          <a:bodyPr wrap="square" lIns="68580" tIns="34290" rIns="68580" bIns="34290" rtlCol="0">
            <a:spAutoFit/>
          </a:bodyPr>
          <a:lstStyle/>
          <a:p>
            <a:pPr algn="ctr"/>
            <a:r>
              <a:rPr lang="ro-RO" sz="2100" dirty="0"/>
              <a:t>PLANUL ERASMUS</a:t>
            </a:r>
            <a:r>
              <a:rPr lang="en-US" sz="2100" dirty="0"/>
              <a:t>+</a:t>
            </a:r>
          </a:p>
          <a:p>
            <a:pPr algn="ctr"/>
            <a:r>
              <a:rPr lang="en-US" sz="2100" dirty="0"/>
              <a:t>PERIOADA  ACREDIT</a:t>
            </a:r>
            <a:r>
              <a:rPr lang="ro-RO" sz="2100" dirty="0"/>
              <a:t>ĂRII 01.03.2021- 31.12.2027</a:t>
            </a:r>
          </a:p>
        </p:txBody>
      </p:sp>
      <p:sp>
        <p:nvSpPr>
          <p:cNvPr id="11" name="TextBox 10">
            <a:extLst>
              <a:ext uri="{FF2B5EF4-FFF2-40B4-BE49-F238E27FC236}">
                <a16:creationId xmlns:a16="http://schemas.microsoft.com/office/drawing/2014/main" xmlns="" id="{41187B36-ABD2-4E80-8101-A38E9BD93554}"/>
              </a:ext>
            </a:extLst>
          </p:cNvPr>
          <p:cNvSpPr txBox="1"/>
          <p:nvPr/>
        </p:nvSpPr>
        <p:spPr>
          <a:xfrm>
            <a:off x="468630" y="1380788"/>
            <a:ext cx="8206740" cy="3785652"/>
          </a:xfrm>
          <a:prstGeom prst="rect">
            <a:avLst/>
          </a:prstGeom>
          <a:noFill/>
        </p:spPr>
        <p:txBody>
          <a:bodyPr wrap="square" lIns="68580" tIns="34290" rIns="68580" bIns="34290">
            <a:spAutoFit/>
          </a:bodyPr>
          <a:lstStyle/>
          <a:p>
            <a:pPr marL="257175" indent="-257175" algn="just">
              <a:lnSpc>
                <a:spcPct val="115000"/>
              </a:lnSpc>
              <a:buFont typeface="Symbol" panose="05050102010706020507" pitchFamily="18" charset="2"/>
              <a:buChar char=""/>
            </a:pPr>
            <a:r>
              <a:rPr lang="en-US" sz="1500" dirty="0" err="1">
                <a:latin typeface="Arial Nova" panose="020B0504020202020204" pitchFamily="34" charset="0"/>
                <a:ea typeface="Calibri" panose="020F0502020204030204" pitchFamily="34" charset="0"/>
                <a:cs typeface="Times New Roman" panose="02020603050405020304" pitchFamily="18" charset="0"/>
              </a:rPr>
              <a:t>Facilitarea</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accesului</a:t>
            </a:r>
            <a:r>
              <a:rPr lang="en-US" sz="1500" dirty="0">
                <a:latin typeface="Arial Nova" panose="020B0504020202020204" pitchFamily="34" charset="0"/>
                <a:ea typeface="Calibri" panose="020F0502020204030204" pitchFamily="34" charset="0"/>
                <a:cs typeface="Times New Roman" panose="02020603050405020304" pitchFamily="18" charset="0"/>
              </a:rPr>
              <a:t> pe pi</a:t>
            </a:r>
            <a:r>
              <a:rPr lang="ro-RO" sz="1500" dirty="0">
                <a:latin typeface="Arial Nova" panose="020B0504020202020204" pitchFamily="34" charset="0"/>
                <a:ea typeface="Calibri" panose="020F0502020204030204" pitchFamily="34" charset="0"/>
                <a:cs typeface="Times New Roman" panose="02020603050405020304" pitchFamily="18" charset="0"/>
              </a:rPr>
              <a:t>aţa muncii europene a 70 elevi prin dobândirea de competenţe specifice domeniului de pregătire prin organizarea de stagii de practică la agenţii economici, în 5 ani</a:t>
            </a:r>
            <a:r>
              <a:rPr lang="en-US" sz="1500" dirty="0">
                <a:latin typeface="Arial Nova" panose="020B0504020202020204" pitchFamily="34" charset="0"/>
                <a:ea typeface="Calibri" panose="020F0502020204030204" pitchFamily="34" charset="0"/>
                <a:cs typeface="Times New Roman" panose="02020603050405020304" pitchFamily="18" charset="0"/>
              </a:rPr>
              <a:t>;</a:t>
            </a:r>
            <a:endParaRPr lang="ro-RO" sz="1500" dirty="0">
              <a:latin typeface="Arial Nova" panose="020B050402020202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Symbol" panose="05050102010706020507" pitchFamily="18" charset="2"/>
              <a:buChar char=""/>
            </a:pPr>
            <a:r>
              <a:rPr lang="en-US" sz="1500" dirty="0" err="1">
                <a:latin typeface="Arial Nova" panose="020B0504020202020204" pitchFamily="34" charset="0"/>
                <a:ea typeface="Calibri" panose="020F0502020204030204" pitchFamily="34" charset="0"/>
                <a:cs typeface="Times New Roman" panose="02020603050405020304" pitchFamily="18" charset="0"/>
              </a:rPr>
              <a:t>Promovarea</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învățării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limbilor</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străine</a:t>
            </a:r>
            <a:r>
              <a:rPr lang="en-US" sz="1500" dirty="0">
                <a:latin typeface="Arial Nova" panose="020B0504020202020204" pitchFamily="34" charset="0"/>
                <a:ea typeface="Calibri" panose="020F0502020204030204" pitchFamily="34" charset="0"/>
                <a:cs typeface="Times New Roman" panose="02020603050405020304" pitchFamily="18" charset="0"/>
              </a:rPr>
              <a:t>, a </a:t>
            </a:r>
            <a:r>
              <a:rPr lang="en-US" sz="1500" dirty="0" err="1">
                <a:latin typeface="Arial Nova" panose="020B0504020202020204" pitchFamily="34" charset="0"/>
                <a:ea typeface="Calibri" panose="020F0502020204030204" pitchFamily="34" charset="0"/>
                <a:cs typeface="Times New Roman" panose="02020603050405020304" pitchFamily="18" charset="0"/>
              </a:rPr>
              <a:t>diversității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lingvistice</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sociale</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și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civice</a:t>
            </a:r>
            <a:r>
              <a:rPr lang="en-US" sz="1500" dirty="0">
                <a:latin typeface="Arial Nova" panose="020B0504020202020204" pitchFamily="34" charset="0"/>
                <a:ea typeface="Calibri" panose="020F0502020204030204" pitchFamily="34" charset="0"/>
                <a:cs typeface="Times New Roman" panose="02020603050405020304" pitchFamily="18" charset="0"/>
              </a:rPr>
              <a:t> a 70 de </a:t>
            </a:r>
            <a:r>
              <a:rPr lang="en-US" sz="1500" dirty="0" err="1">
                <a:latin typeface="Arial Nova" panose="020B0504020202020204" pitchFamily="34" charset="0"/>
                <a:ea typeface="Calibri" panose="020F0502020204030204" pitchFamily="34" charset="0"/>
                <a:cs typeface="Times New Roman" panose="02020603050405020304" pitchFamily="18" charset="0"/>
              </a:rPr>
              <a:t>elevi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prin</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mobilități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europene</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pentru</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integrarea</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absolvenților</a:t>
            </a:r>
            <a:r>
              <a:rPr lang="en-US" sz="1500" dirty="0">
                <a:latin typeface="Arial Nova" panose="020B0504020202020204" pitchFamily="34" charset="0"/>
                <a:ea typeface="Calibri" panose="020F0502020204030204" pitchFamily="34" charset="0"/>
                <a:cs typeface="Times New Roman" panose="02020603050405020304" pitchFamily="18" charset="0"/>
              </a:rPr>
              <a:t> pe </a:t>
            </a:r>
            <a:r>
              <a:rPr lang="en-US" sz="1500" dirty="0" err="1">
                <a:latin typeface="Arial Nova" panose="020B0504020202020204" pitchFamily="34" charset="0"/>
                <a:ea typeface="Calibri" panose="020F0502020204030204" pitchFamily="34" charset="0"/>
                <a:cs typeface="Times New Roman" panose="02020603050405020304" pitchFamily="18" charset="0"/>
              </a:rPr>
              <a:t>piața</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muncii</a:t>
            </a:r>
            <a:r>
              <a:rPr lang="en-US" sz="1500" dirty="0">
                <a:latin typeface="Arial Nova" panose="020B0504020202020204" pitchFamily="34" charset="0"/>
                <a:ea typeface="Calibri" panose="020F0502020204030204" pitchFamily="34" charset="0"/>
                <a:cs typeface="Times New Roman" panose="02020603050405020304" pitchFamily="18" charset="0"/>
              </a:rPr>
              <a:t> la </a:t>
            </a:r>
            <a:r>
              <a:rPr lang="en-US" sz="1500" dirty="0" err="1">
                <a:latin typeface="Arial Nova" panose="020B0504020202020204" pitchFamily="34" charset="0"/>
                <a:ea typeface="Calibri" panose="020F0502020204030204" pitchFamily="34" charset="0"/>
                <a:cs typeface="Times New Roman" panose="02020603050405020304" pitchFamily="18" charset="0"/>
              </a:rPr>
              <a:t>nivel</a:t>
            </a:r>
            <a:r>
              <a:rPr lang="en-US" sz="1500" dirty="0">
                <a:latin typeface="Arial Nova" panose="020B0504020202020204" pitchFamily="34" charset="0"/>
                <a:ea typeface="Calibri" panose="020F0502020204030204" pitchFamily="34" charset="0"/>
                <a:cs typeface="Times New Roman" panose="02020603050405020304" pitchFamily="18" charset="0"/>
              </a:rPr>
              <a:t> European </a:t>
            </a:r>
            <a:r>
              <a:rPr lang="en-US" sz="1500" dirty="0" err="1">
                <a:latin typeface="Arial Nova" panose="020B0504020202020204" pitchFamily="34" charset="0"/>
                <a:ea typeface="Calibri" panose="020F0502020204030204" pitchFamily="34" charset="0"/>
                <a:cs typeface="Times New Roman" panose="02020603050405020304" pitchFamily="18" charset="0"/>
              </a:rPr>
              <a:t>în</a:t>
            </a:r>
            <a:r>
              <a:rPr lang="en-US" sz="1500" dirty="0">
                <a:latin typeface="Arial Nova" panose="020B0504020202020204" pitchFamily="34" charset="0"/>
                <a:ea typeface="Calibri" panose="020F0502020204030204" pitchFamily="34" charset="0"/>
                <a:cs typeface="Times New Roman" panose="02020603050405020304" pitchFamily="18" charset="0"/>
              </a:rPr>
              <a:t> 5 ani;</a:t>
            </a:r>
            <a:endParaRPr lang="ro-RO" sz="1500" dirty="0">
              <a:latin typeface="Arial Nova" panose="020B050402020202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Symbol" panose="05050102010706020507" pitchFamily="18" charset="2"/>
              <a:buChar char=""/>
            </a:pPr>
            <a:r>
              <a:rPr lang="en-US" sz="1500" dirty="0" err="1">
                <a:latin typeface="Arial Nova" panose="020B0504020202020204" pitchFamily="34" charset="0"/>
                <a:ea typeface="Calibri" panose="020F0502020204030204" pitchFamily="34" charset="0"/>
                <a:cs typeface="Times New Roman" panose="02020603050405020304" pitchFamily="18" charset="0"/>
              </a:rPr>
              <a:t>Dezvoltarea</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competen</a:t>
            </a:r>
            <a:r>
              <a:rPr lang="ro-RO" sz="1500" dirty="0">
                <a:latin typeface="Arial Nova" panose="020B0504020202020204" pitchFamily="34" charset="0"/>
                <a:ea typeface="Calibri" panose="020F0502020204030204" pitchFamily="34" charset="0"/>
                <a:cs typeface="Times New Roman" panose="02020603050405020304" pitchFamily="18" charset="0"/>
              </a:rPr>
              <a:t>țelor metodice, de specialitate și digitale a 40 de cadre didactice prin participarea la stagii de formare și perfecționare în companii europene în 5 ani</a:t>
            </a:r>
            <a:r>
              <a:rPr lang="en-US" sz="1500" dirty="0">
                <a:latin typeface="Arial Nova" panose="020B0504020202020204" pitchFamily="34" charset="0"/>
                <a:ea typeface="Calibri" panose="020F0502020204030204" pitchFamily="34" charset="0"/>
                <a:cs typeface="Times New Roman" panose="02020603050405020304" pitchFamily="18" charset="0"/>
              </a:rPr>
              <a:t>;</a:t>
            </a:r>
            <a:endParaRPr lang="ro-RO" sz="1500" dirty="0">
              <a:latin typeface="Arial Nova" panose="020B0504020202020204" pitchFamily="34" charset="0"/>
              <a:ea typeface="Calibri" panose="020F0502020204030204" pitchFamily="34" charset="0"/>
              <a:cs typeface="Times New Roman" panose="02020603050405020304" pitchFamily="18" charset="0"/>
            </a:endParaRPr>
          </a:p>
          <a:p>
            <a:pPr marL="257175" indent="-257175" algn="just">
              <a:lnSpc>
                <a:spcPct val="115000"/>
              </a:lnSpc>
              <a:buFont typeface="Symbol" panose="05050102010706020507" pitchFamily="18" charset="2"/>
              <a:buChar char=""/>
            </a:pPr>
            <a:r>
              <a:rPr lang="en-US" sz="1500" dirty="0" err="1">
                <a:latin typeface="Arial Nova" panose="020B0504020202020204" pitchFamily="34" charset="0"/>
                <a:ea typeface="Calibri" panose="020F0502020204030204" pitchFamily="34" charset="0"/>
                <a:cs typeface="Times New Roman" panose="02020603050405020304" pitchFamily="18" charset="0"/>
              </a:rPr>
              <a:t>Implicarea</a:t>
            </a:r>
            <a:r>
              <a:rPr lang="en-US" sz="1500" dirty="0">
                <a:latin typeface="Arial Nova" panose="020B0504020202020204" pitchFamily="34" charset="0"/>
                <a:ea typeface="Calibri" panose="020F0502020204030204" pitchFamily="34" charset="0"/>
                <a:cs typeface="Times New Roman" panose="02020603050405020304" pitchFamily="18" charset="0"/>
              </a:rPr>
              <a:t> a 25 de </a:t>
            </a:r>
            <a:r>
              <a:rPr lang="en-US" sz="1500" dirty="0" err="1">
                <a:latin typeface="Arial Nova" panose="020B0504020202020204" pitchFamily="34" charset="0"/>
                <a:ea typeface="Calibri" panose="020F0502020204030204" pitchFamily="34" charset="0"/>
                <a:cs typeface="Times New Roman" panose="02020603050405020304" pitchFamily="18" charset="0"/>
              </a:rPr>
              <a:t>elevi</a:t>
            </a:r>
            <a:r>
              <a:rPr lang="en-US" sz="1500" dirty="0">
                <a:latin typeface="Arial Nova" panose="020B0504020202020204" pitchFamily="34" charset="0"/>
                <a:ea typeface="Calibri" panose="020F0502020204030204" pitchFamily="34" charset="0"/>
                <a:cs typeface="Times New Roman" panose="02020603050405020304" pitchFamily="18" charset="0"/>
              </a:rPr>
              <a:t> din </a:t>
            </a:r>
            <a:r>
              <a:rPr lang="en-US" sz="1500" dirty="0" err="1">
                <a:latin typeface="Arial Nova" panose="020B0504020202020204" pitchFamily="34" charset="0"/>
                <a:ea typeface="Calibri" panose="020F0502020204030204" pitchFamily="34" charset="0"/>
                <a:cs typeface="Times New Roman" panose="02020603050405020304" pitchFamily="18" charset="0"/>
              </a:rPr>
              <a:t>medii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defavorizate</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în</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activități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transnaționale</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pentru</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promovarea</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echității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incluziunii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oferind</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șanse</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egale</a:t>
            </a:r>
            <a:r>
              <a:rPr lang="en-US" sz="1500" dirty="0">
                <a:latin typeface="Arial Nova" panose="020B0504020202020204" pitchFamily="34" charset="0"/>
                <a:ea typeface="Calibri" panose="020F0502020204030204" pitchFamily="34" charset="0"/>
                <a:cs typeface="Times New Roman" panose="02020603050405020304" pitchFamily="18" charset="0"/>
              </a:rPr>
              <a:t> de </a:t>
            </a:r>
            <a:r>
              <a:rPr lang="en-US" sz="1500" dirty="0" err="1">
                <a:latin typeface="Arial Nova" panose="020B0504020202020204" pitchFamily="34" charset="0"/>
                <a:ea typeface="Calibri" panose="020F0502020204030204" pitchFamily="34" charset="0"/>
                <a:cs typeface="Times New Roman" panose="02020603050405020304" pitchFamily="18" charset="0"/>
              </a:rPr>
              <a:t>dezvoltare</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și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pregătire</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profesională</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și</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personală</a:t>
            </a:r>
            <a:r>
              <a:rPr lang="en-US" sz="1500" dirty="0">
                <a:latin typeface="Arial Nova" panose="020B0504020202020204" pitchFamily="34" charset="0"/>
                <a:ea typeface="Calibri" panose="020F0502020204030204" pitchFamily="34" charset="0"/>
                <a:cs typeface="Times New Roman" panose="02020603050405020304" pitchFamily="18" charset="0"/>
              </a:rPr>
              <a:t> </a:t>
            </a:r>
            <a:r>
              <a:rPr lang="en-US" sz="1500" dirty="0" err="1">
                <a:latin typeface="Arial Nova" panose="020B0504020202020204" pitchFamily="34" charset="0"/>
                <a:ea typeface="Calibri" panose="020F0502020204030204" pitchFamily="34" charset="0"/>
                <a:cs typeface="Times New Roman" panose="02020603050405020304" pitchFamily="18" charset="0"/>
              </a:rPr>
              <a:t>în</a:t>
            </a:r>
            <a:r>
              <a:rPr lang="en-US" sz="1500" dirty="0">
                <a:latin typeface="Arial Nova" panose="020B0504020202020204" pitchFamily="34" charset="0"/>
                <a:ea typeface="Calibri" panose="020F0502020204030204" pitchFamily="34" charset="0"/>
                <a:cs typeface="Times New Roman" panose="02020603050405020304" pitchFamily="18" charset="0"/>
              </a:rPr>
              <a:t> 5 ani;</a:t>
            </a:r>
            <a:endParaRPr lang="ro-RO" sz="1500" dirty="0">
              <a:latin typeface="Arial Nova" panose="020B0504020202020204" pitchFamily="34" charset="0"/>
              <a:ea typeface="Calibri" panose="020F0502020204030204" pitchFamily="34" charset="0"/>
              <a:cs typeface="Times New Roman" panose="02020603050405020304" pitchFamily="18" charset="0"/>
            </a:endParaRPr>
          </a:p>
          <a:p>
            <a:pPr marL="257175" indent="-257175" algn="just">
              <a:lnSpc>
                <a:spcPct val="115000"/>
              </a:lnSpc>
              <a:spcAft>
                <a:spcPts val="750"/>
              </a:spcAft>
              <a:buFont typeface="Symbol" panose="05050102010706020507" pitchFamily="18" charset="2"/>
              <a:buChar char=""/>
            </a:pPr>
            <a:r>
              <a:rPr lang="ro-RO" sz="1500" dirty="0">
                <a:latin typeface="Arial Nova" panose="020B0504020202020204" pitchFamily="34" charset="0"/>
                <a:ea typeface="Calibri" panose="020F0502020204030204" pitchFamily="34" charset="0"/>
                <a:cs typeface="Times New Roman" panose="02020603050405020304" pitchFamily="18" charset="0"/>
              </a:rPr>
              <a:t>Promovarea legislației europene privind sustenabilitatea mediului în rândul a 100 de participanți la proiecte Erasmus+ cu scopul înțelegerii importanței acțiunilor de protejare a mediului în 5 ani.</a:t>
            </a:r>
          </a:p>
        </p:txBody>
      </p:sp>
      <p:sp>
        <p:nvSpPr>
          <p:cNvPr id="12" name="Oval 11">
            <a:extLst>
              <a:ext uri="{FF2B5EF4-FFF2-40B4-BE49-F238E27FC236}">
                <a16:creationId xmlns:a16="http://schemas.microsoft.com/office/drawing/2014/main" xmlns="" id="{85ECCFCA-3B69-4B34-8DC0-38D20D7AF498}"/>
              </a:ext>
            </a:extLst>
          </p:cNvPr>
          <p:cNvSpPr/>
          <p:nvPr/>
        </p:nvSpPr>
        <p:spPr>
          <a:xfrm>
            <a:off x="449581" y="572038"/>
            <a:ext cx="1895000" cy="715580"/>
          </a:xfrm>
          <a:prstGeom prst="ellips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o-RO" dirty="0"/>
          </a:p>
        </p:txBody>
      </p:sp>
      <p:sp>
        <p:nvSpPr>
          <p:cNvPr id="7" name="TextBox 6">
            <a:extLst>
              <a:ext uri="{FF2B5EF4-FFF2-40B4-BE49-F238E27FC236}">
                <a16:creationId xmlns:a16="http://schemas.microsoft.com/office/drawing/2014/main" xmlns="" id="{C45AF824-84C0-4191-AB47-873E1134437F}"/>
              </a:ext>
            </a:extLst>
          </p:cNvPr>
          <p:cNvSpPr txBox="1"/>
          <p:nvPr/>
        </p:nvSpPr>
        <p:spPr>
          <a:xfrm>
            <a:off x="479011" y="698996"/>
            <a:ext cx="2039016" cy="461665"/>
          </a:xfrm>
          <a:prstGeom prst="rect">
            <a:avLst/>
          </a:prstGeom>
          <a:noFill/>
        </p:spPr>
        <p:txBody>
          <a:bodyPr wrap="square" rtlCol="0">
            <a:spAutoFit/>
          </a:bodyPr>
          <a:lstStyle/>
          <a:p>
            <a:r>
              <a:rPr lang="ro-RO" sz="2400" b="1" dirty="0" smtClean="0">
                <a:latin typeface="Aharoni" panose="02010803020104030203" pitchFamily="2" charset="-79"/>
                <a:cs typeface="Aharoni" panose="02010803020104030203" pitchFamily="2" charset="-79"/>
              </a:rPr>
              <a:t>OBIECTIVE</a:t>
            </a:r>
            <a:endParaRPr lang="ro-RO" sz="2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920346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extLst>
              <a:ext uri="{FF2B5EF4-FFF2-40B4-BE49-F238E27FC236}">
                <a16:creationId xmlns:a16="http://schemas.microsoft.com/office/drawing/2014/main" xmlns="" id="{0FC03EB7-A39E-4C58-BA8D-F3F0EFB0A9A7}"/>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9552" y="2211710"/>
            <a:ext cx="7992888" cy="23495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55576" y="843558"/>
            <a:ext cx="7200800" cy="954107"/>
          </a:xfrm>
          <a:prstGeom prst="rect">
            <a:avLst/>
          </a:prstGeom>
        </p:spPr>
        <p:txBody>
          <a:bodyPr wrap="square">
            <a:spAutoFit/>
          </a:bodyPr>
          <a:lstStyle/>
          <a:p>
            <a:r>
              <a:rPr lang="en-US" b="1" dirty="0" err="1" smtClean="0"/>
              <a:t>Titlul</a:t>
            </a:r>
            <a:r>
              <a:rPr lang="en-US" b="1" dirty="0" smtClean="0"/>
              <a:t> </a:t>
            </a:r>
            <a:r>
              <a:rPr lang="en-US" b="1" dirty="0" err="1" smtClean="0"/>
              <a:t>proiectului</a:t>
            </a:r>
            <a:r>
              <a:rPr lang="en-US" b="1" dirty="0" smtClean="0"/>
              <a:t> :</a:t>
            </a:r>
            <a:r>
              <a:rPr lang="ro-RO" b="1" dirty="0" smtClean="0"/>
              <a:t>Competențe profesionale la standarde europene pentru elevi și profesori</a:t>
            </a:r>
            <a:endParaRPr lang="en-US" dirty="0"/>
          </a:p>
          <a:p>
            <a:r>
              <a:rPr lang="en-US" b="1" dirty="0"/>
              <a:t>Nr. de </a:t>
            </a:r>
            <a:r>
              <a:rPr lang="en-US" b="1" dirty="0" err="1"/>
              <a:t>referință</a:t>
            </a:r>
            <a:r>
              <a:rPr lang="en-US" b="1" dirty="0"/>
              <a:t> </a:t>
            </a:r>
            <a:r>
              <a:rPr lang="en-US" b="1" dirty="0" err="1"/>
              <a:t>proiect</a:t>
            </a:r>
            <a:r>
              <a:rPr lang="en-US" b="1" dirty="0"/>
              <a:t>: </a:t>
            </a:r>
            <a:r>
              <a:rPr lang="en-US" b="1" dirty="0" smtClean="0"/>
              <a:t>2022-1-RO 01-KA121-VET-000054259</a:t>
            </a:r>
            <a:endParaRPr lang="en-US" dirty="0"/>
          </a:p>
          <a:p>
            <a:r>
              <a:rPr lang="en-US" b="1" dirty="0" err="1"/>
              <a:t>Perioada</a:t>
            </a:r>
            <a:r>
              <a:rPr lang="en-US" b="1" dirty="0"/>
              <a:t> de </a:t>
            </a:r>
            <a:r>
              <a:rPr lang="en-US" b="1" dirty="0" err="1" smtClean="0"/>
              <a:t>implementare</a:t>
            </a:r>
            <a:r>
              <a:rPr lang="en-US" b="1" dirty="0" smtClean="0"/>
              <a:t>:</a:t>
            </a:r>
            <a:r>
              <a:rPr lang="ro-RO" b="1" dirty="0" smtClean="0"/>
              <a:t>01.06.2022 – 31.08.2023</a:t>
            </a:r>
            <a:endParaRPr lang="en-US" dirty="0"/>
          </a:p>
        </p:txBody>
      </p:sp>
    </p:spTree>
    <p:extLst>
      <p:ext uri="{BB962C8B-B14F-4D97-AF65-F5344CB8AC3E}">
        <p14:creationId xmlns:p14="http://schemas.microsoft.com/office/powerpoint/2010/main" xmlns="" val="2891571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xmlns="" id="{325166D1-1B21-4128-AC42-61745528E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5" name="Picture 4">
            <a:extLst>
              <a:ext uri="{FF2B5EF4-FFF2-40B4-BE49-F238E27FC236}">
                <a16:creationId xmlns:a16="http://schemas.microsoft.com/office/drawing/2014/main" xmlns="" id="{B000ADDC-18B2-4A99-80EC-AB5A80D96FAB}"/>
              </a:ext>
            </a:extLst>
          </p:cNvPr>
          <p:cNvPicPr/>
          <p:nvPr/>
        </p:nvPicPr>
        <p:blipFill rotWithShape="1">
          <a:blip r:embed="rId2">
            <a:extLst>
              <a:ext uri="{28A0092B-C50C-407E-A947-70E740481C1C}">
                <a14:useLocalDpi xmlns:a14="http://schemas.microsoft.com/office/drawing/2010/main" xmlns="" val="0"/>
              </a:ext>
            </a:extLst>
          </a:blip>
          <a:srcRect r="-1" b="16865"/>
          <a:stretch/>
        </p:blipFill>
        <p:spPr bwMode="auto">
          <a:xfrm>
            <a:off x="15" y="3"/>
            <a:ext cx="4640244" cy="5143499"/>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p:spPr>
      </p:pic>
      <p:grpSp>
        <p:nvGrpSpPr>
          <p:cNvPr id="19" name="Group 11">
            <a:extLst>
              <a:ext uri="{FF2B5EF4-FFF2-40B4-BE49-F238E27FC236}">
                <a16:creationId xmlns:a16="http://schemas.microsoft.com/office/drawing/2014/main" xmlns="" id="{E6517BAC-C80F-4065-90D8-703493E0B3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46530" y="3"/>
            <a:ext cx="656039" cy="5143091"/>
            <a:chOff x="5395368" y="0"/>
            <a:chExt cx="874718" cy="6857455"/>
          </a:xfrm>
        </p:grpSpPr>
        <p:sp>
          <p:nvSpPr>
            <p:cNvPr id="13" name="Freeform: Shape 12">
              <a:extLst>
                <a:ext uri="{FF2B5EF4-FFF2-40B4-BE49-F238E27FC236}">
                  <a16:creationId xmlns:a16="http://schemas.microsoft.com/office/drawing/2014/main" xmlns="" id="{984DCDA5-A261-4103-B44C-068DCEA033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xmlns="" id="{4E59A2A1-1352-47AA-80C2-0FF5375940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xmlns="" id="{83CFE5B0-8C98-414D-9EC6-618E3180DA7B}"/>
              </a:ext>
            </a:extLst>
          </p:cNvPr>
          <p:cNvSpPr>
            <a:spLocks noGrp="1"/>
          </p:cNvSpPr>
          <p:nvPr>
            <p:ph idx="1"/>
          </p:nvPr>
        </p:nvSpPr>
        <p:spPr>
          <a:xfrm>
            <a:off x="5076056" y="555528"/>
            <a:ext cx="3723690" cy="1440160"/>
          </a:xfrm>
        </p:spPr>
        <p:txBody>
          <a:bodyPr>
            <a:noAutofit/>
          </a:bodyPr>
          <a:lstStyle/>
          <a:p>
            <a:pPr marL="0" indent="0" algn="ctr">
              <a:buNone/>
            </a:pPr>
            <a:r>
              <a:rPr lang="ro-RO" sz="2400" b="1" dirty="0">
                <a:solidFill>
                  <a:schemeClr val="bg1">
                    <a:alpha val="80000"/>
                  </a:schemeClr>
                </a:solidFill>
              </a:rPr>
              <a:t>Vino să te pregătești alături de noi pentru o carieră de </a:t>
            </a:r>
            <a:r>
              <a:rPr lang="ro-RO" sz="2400" b="1" dirty="0" smtClean="0">
                <a:solidFill>
                  <a:schemeClr val="bg1">
                    <a:alpha val="80000"/>
                  </a:schemeClr>
                </a:solidFill>
              </a:rPr>
              <a:t>succes!</a:t>
            </a:r>
            <a:endParaRPr lang="en-US" sz="2400" dirty="0" smtClean="0">
              <a:solidFill>
                <a:schemeClr val="bg1">
                  <a:alpha val="80000"/>
                </a:schemeClr>
              </a:solidFill>
            </a:endParaRPr>
          </a:p>
          <a:p>
            <a:pPr marL="0" indent="0" algn="ctr">
              <a:buNone/>
            </a:pPr>
            <a:endParaRPr lang="en-US" sz="2400" dirty="0" smtClean="0">
              <a:solidFill>
                <a:schemeClr val="bg1">
                  <a:alpha val="80000"/>
                </a:schemeClr>
              </a:solidFill>
            </a:endParaRPr>
          </a:p>
          <a:p>
            <a:pPr algn="ctr"/>
            <a:endParaRPr lang="en-US" sz="2400" dirty="0">
              <a:solidFill>
                <a:schemeClr val="bg1">
                  <a:alpha val="80000"/>
                </a:schemeClr>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20072" y="2182496"/>
            <a:ext cx="3096344" cy="2698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9591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 name="Picture 3" descr="De ce și-a pierdut elevii Liceul Tehnologic &quot;Gheorghe Duca&quot; | Cuget Liber">
            <a:extLst>
              <a:ext uri="{FF2B5EF4-FFF2-40B4-BE49-F238E27FC236}">
                <a16:creationId xmlns:a16="http://schemas.microsoft.com/office/drawing/2014/main" xmlns="" id="{69716724-8E9C-4C98-9696-F1D46D6AB2C2}"/>
              </a:ext>
            </a:extLst>
          </p:cNvPr>
          <p:cNvPicPr/>
          <p:nvPr/>
        </p:nvPicPr>
        <p:blipFill rotWithShape="1">
          <a:blip r:embed="rId2">
            <a:extLst>
              <a:ext uri="{28A0092B-C50C-407E-A947-70E740481C1C}">
                <a14:useLocalDpi xmlns:a14="http://schemas.microsoft.com/office/drawing/2010/main" xmlns="" val="0"/>
              </a:ext>
            </a:extLst>
          </a:blip>
          <a:srcRect l="1614" t="5263" r="29531"/>
          <a:stretch/>
        </p:blipFill>
        <p:spPr bwMode="auto">
          <a:xfrm>
            <a:off x="2642616" y="9"/>
            <a:ext cx="6501384" cy="5143493"/>
          </a:xfrm>
          <a:prstGeom prst="rect">
            <a:avLst/>
          </a:prstGeom>
          <a:noFill/>
        </p:spPr>
      </p:pic>
      <p:sp>
        <p:nvSpPr>
          <p:cNvPr id="11" name="Rectangle 10">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a:extLst>
              <a:ext uri="{FF2B5EF4-FFF2-40B4-BE49-F238E27FC236}">
                <a16:creationId xmlns:a16="http://schemas.microsoft.com/office/drawing/2014/main" xmlns="" id="{1B823871-38D6-41D3-9F38-E907FB69E39F}"/>
              </a:ext>
            </a:extLst>
          </p:cNvPr>
          <p:cNvSpPr>
            <a:spLocks noGrp="1"/>
          </p:cNvSpPr>
          <p:nvPr>
            <p:ph type="ctrTitle"/>
          </p:nvPr>
        </p:nvSpPr>
        <p:spPr>
          <a:xfrm>
            <a:off x="35496" y="942977"/>
            <a:ext cx="3862102" cy="3874137"/>
          </a:xfrm>
        </p:spPr>
        <p:txBody>
          <a:bodyPr anchor="b">
            <a:noAutofit/>
          </a:bodyPr>
          <a:lstStyle/>
          <a:p>
            <a:r>
              <a:rPr lang="ro-RO" sz="1800" dirty="0"/>
              <a:t>LICEUL TEHNOLOGIC </a:t>
            </a:r>
            <a:r>
              <a:rPr lang="ro-RO" sz="1800" dirty="0" smtClean="0"/>
              <a:t/>
            </a:r>
            <a:br>
              <a:rPr lang="ro-RO" sz="1800" dirty="0" smtClean="0"/>
            </a:br>
            <a:r>
              <a:rPr lang="ro-RO" sz="1800" dirty="0" smtClean="0"/>
              <a:t>”GHEORGHE </a:t>
            </a:r>
            <a:r>
              <a:rPr lang="ro-RO" sz="1800" dirty="0"/>
              <a:t>DUCA” CONSTANȚA</a:t>
            </a:r>
            <a:r>
              <a:rPr lang="en-US" sz="1800" dirty="0"/>
              <a:t/>
            </a:r>
            <a:br>
              <a:rPr lang="en-US" sz="1800" dirty="0"/>
            </a:br>
            <a:r>
              <a:rPr lang="ro-RO" sz="1800" dirty="0"/>
              <a:t>Str. Vifor </a:t>
            </a:r>
            <a:r>
              <a:rPr lang="ro-RO" sz="1800" dirty="0" smtClean="0"/>
              <a:t>Haiducul</a:t>
            </a:r>
            <a:r>
              <a:rPr lang="en-US" sz="1800" dirty="0" smtClean="0"/>
              <a:t> </a:t>
            </a:r>
            <a:r>
              <a:rPr lang="ro-RO" sz="1800" dirty="0" smtClean="0"/>
              <a:t> </a:t>
            </a:r>
            <a:r>
              <a:rPr lang="ro-RO" sz="1800" dirty="0"/>
              <a:t>Nr.34, Constanța</a:t>
            </a:r>
            <a:r>
              <a:rPr lang="en-US" sz="1800" dirty="0"/>
              <a:t/>
            </a:r>
            <a:br>
              <a:rPr lang="en-US" sz="1800" dirty="0"/>
            </a:br>
            <a:r>
              <a:rPr lang="ro-RO" sz="1800" dirty="0"/>
              <a:t>email </a:t>
            </a:r>
            <a:r>
              <a:rPr lang="ro-RO" sz="1800" u="sng" dirty="0">
                <a:hlinkClick r:id="rId3"/>
              </a:rPr>
              <a:t>liceu.gheorgheduca@yahoo.ro</a:t>
            </a:r>
            <a:r>
              <a:rPr lang="en-US" sz="1800" dirty="0"/>
              <a:t/>
            </a:r>
            <a:br>
              <a:rPr lang="en-US" sz="1800" dirty="0"/>
            </a:br>
            <a:r>
              <a:rPr lang="ro-RO" sz="1800" dirty="0"/>
              <a:t>site</a:t>
            </a:r>
            <a:r>
              <a:rPr lang="en-US" sz="1800" dirty="0"/>
              <a:t>: </a:t>
            </a:r>
            <a:r>
              <a:rPr lang="en-US" sz="1800" u="sng" dirty="0">
                <a:hlinkClick r:id="rId4"/>
              </a:rPr>
              <a:t>www.gscfr.ro</a:t>
            </a:r>
            <a:r>
              <a:rPr lang="en-US" sz="1800" dirty="0"/>
              <a:t/>
            </a:r>
            <a:br>
              <a:rPr lang="en-US" sz="1800" dirty="0"/>
            </a:br>
            <a:r>
              <a:rPr lang="en-US" sz="1800" dirty="0" err="1"/>
              <a:t>telefon</a:t>
            </a:r>
            <a:r>
              <a:rPr lang="en-US" sz="1800" dirty="0"/>
              <a:t>/fax 0341/405806</a:t>
            </a:r>
            <a:br>
              <a:rPr lang="en-US" sz="1800" dirty="0"/>
            </a:br>
            <a:r>
              <a:rPr lang="en-US" sz="1800" dirty="0"/>
              <a:t> </a:t>
            </a:r>
            <a:br>
              <a:rPr lang="en-US" sz="1800" dirty="0"/>
            </a:br>
            <a:r>
              <a:rPr lang="ro-RO" sz="1800" dirty="0"/>
              <a:t>VIZIUNE</a:t>
            </a:r>
            <a:r>
              <a:rPr lang="en-US" sz="1800" dirty="0"/>
              <a:t/>
            </a:r>
            <a:br>
              <a:rPr lang="en-US" sz="1800" dirty="0"/>
            </a:br>
            <a:r>
              <a:rPr lang="ro-RO" sz="1800" dirty="0"/>
              <a:t>“Să implementăm acte şi procese  de educaţie la dimensiuni Europene”</a:t>
            </a:r>
            <a:r>
              <a:rPr lang="en-US" sz="1800" dirty="0"/>
              <a:t/>
            </a:r>
            <a:br>
              <a:rPr lang="en-US" sz="1800" dirty="0"/>
            </a:br>
            <a:r>
              <a:rPr lang="ro-RO" sz="1800" dirty="0"/>
              <a:t> </a:t>
            </a:r>
            <a:r>
              <a:rPr lang="en-US" sz="1800" dirty="0"/>
              <a:t/>
            </a:r>
            <a:br>
              <a:rPr lang="en-US" sz="1800" dirty="0"/>
            </a:br>
            <a:r>
              <a:rPr lang="ro-RO" sz="1800" dirty="0"/>
              <a:t>MISIUNE</a:t>
            </a:r>
            <a:r>
              <a:rPr lang="en-US" sz="1800" dirty="0"/>
              <a:t/>
            </a:r>
            <a:br>
              <a:rPr lang="en-US" sz="1800" dirty="0"/>
            </a:br>
            <a:r>
              <a:rPr lang="ro-RO" sz="1800" dirty="0"/>
              <a:t>“Să dezvoltăm servicii de educaţie şi formare socio- profesională de calitate aducând beneficii maxime elevilor, profesorilor, comunităţii locale.”</a:t>
            </a:r>
            <a:endParaRPr lang="en-US" sz="1800" dirty="0"/>
          </a:p>
        </p:txBody>
      </p:sp>
      <p:sp>
        <p:nvSpPr>
          <p:cNvPr id="15"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Tree>
    <p:extLst>
      <p:ext uri="{BB962C8B-B14F-4D97-AF65-F5344CB8AC3E}">
        <p14:creationId xmlns:p14="http://schemas.microsoft.com/office/powerpoint/2010/main" xmlns="" val="1529465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7884" y="182741"/>
            <a:ext cx="3312368" cy="307777"/>
          </a:xfrm>
          <a:prstGeom prst="rect">
            <a:avLst/>
          </a:prstGeom>
          <a:solidFill>
            <a:schemeClr val="tx1">
              <a:lumMod val="20000"/>
              <a:lumOff val="80000"/>
            </a:schemeClr>
          </a:solidFill>
        </p:spPr>
        <p:txBody>
          <a:bodyPr wrap="square" rtlCol="0">
            <a:spAutoFit/>
          </a:bodyPr>
          <a:lstStyle/>
          <a:p>
            <a:pPr algn="ctr"/>
            <a:r>
              <a:rPr lang="ro-RO" dirty="0" smtClean="0">
                <a:latin typeface="Elephant" pitchFamily="18" charset="0"/>
              </a:rPr>
              <a:t>Cine suntem noi?</a:t>
            </a:r>
            <a:endParaRPr lang="en-US" dirty="0">
              <a:latin typeface="Elephant" pitchFamily="18" charset="0"/>
            </a:endParaRPr>
          </a:p>
        </p:txBody>
      </p:sp>
      <p:pic>
        <p:nvPicPr>
          <p:cNvPr id="4098" name="Picture 2" descr="C:\Users\Gh.Duca\Desktop\8524e2a4-0443-410e-a652-d3ce611f0fed.jpg"/>
          <p:cNvPicPr>
            <a:picLocks noChangeAspect="1" noChangeArrowheads="1"/>
          </p:cNvPicPr>
          <p:nvPr/>
        </p:nvPicPr>
        <p:blipFill>
          <a:blip r:embed="rId2"/>
          <a:srcRect/>
          <a:stretch>
            <a:fillRect/>
          </a:stretch>
        </p:blipFill>
        <p:spPr bwMode="auto">
          <a:xfrm>
            <a:off x="5181600" y="590552"/>
            <a:ext cx="3124200" cy="4076555"/>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1" y="709289"/>
            <a:ext cx="4129632" cy="3936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697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0"/>
            <a:ext cx="9180512" cy="516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408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28804" y="40455"/>
            <a:ext cx="5954713" cy="5103046"/>
          </a:xfrm>
          <a:prstGeom prst="rect">
            <a:avLst/>
          </a:prstGeom>
          <a:noFill/>
          <a:ln w="9525">
            <a:noFill/>
            <a:miter lim="800000"/>
            <a:headEnd/>
            <a:tailEnd/>
          </a:ln>
          <a:effectLst/>
        </p:spPr>
      </p:pic>
    </p:spTree>
    <p:extLst>
      <p:ext uri="{BB962C8B-B14F-4D97-AF65-F5344CB8AC3E}">
        <p14:creationId xmlns:p14="http://schemas.microsoft.com/office/powerpoint/2010/main" xmlns="" val="3895996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14350"/>
            <a:ext cx="5867400" cy="533400"/>
          </a:xfrm>
        </p:spPr>
        <p:txBody>
          <a:bodyPr/>
          <a:lstStyle/>
          <a:p>
            <a:r>
              <a:rPr lang="ro-RO" i="1" dirty="0" smtClean="0"/>
              <a:t/>
            </a:r>
            <a:br>
              <a:rPr lang="ro-RO" i="1" dirty="0" smtClean="0"/>
            </a:br>
            <a:r>
              <a:rPr lang="ro-RO" i="1" dirty="0" smtClean="0"/>
              <a:t>D</a:t>
            </a:r>
            <a:r>
              <a:rPr lang="ro-RO" i="1" dirty="0" smtClean="0"/>
              <a:t>ESCRIERE</a:t>
            </a:r>
            <a:r>
              <a:rPr lang="en-US" i="1" dirty="0" smtClean="0"/>
              <a:t>A</a:t>
            </a:r>
            <a:r>
              <a:rPr lang="ro-RO" i="1" dirty="0" smtClean="0"/>
              <a:t> CALIFICĂRILOR </a:t>
            </a:r>
            <a:r>
              <a:rPr lang="en-US" i="1" dirty="0" smtClean="0"/>
              <a:t/>
            </a:r>
            <a:br>
              <a:rPr lang="en-US" i="1" dirty="0" smtClean="0"/>
            </a:br>
            <a:r>
              <a:rPr lang="ro-RO" i="1" dirty="0" smtClean="0"/>
              <a:t>D</a:t>
            </a:r>
            <a:endParaRPr lang="en-US" i="1" dirty="0"/>
          </a:p>
        </p:txBody>
      </p:sp>
      <p:sp>
        <p:nvSpPr>
          <p:cNvPr id="11265" name="Rectangle 1"/>
          <p:cNvSpPr>
            <a:spLocks noChangeArrowheads="1"/>
          </p:cNvSpPr>
          <p:nvPr/>
        </p:nvSpPr>
        <p:spPr bwMode="auto">
          <a:xfrm>
            <a:off x="152400" y="1047750"/>
            <a:ext cx="8534400" cy="38472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88" algn="just" defTabSz="914400" rtl="0" eaLnBrk="1" fontAlgn="base" latinLnBrk="0" hangingPunct="1">
              <a:lnSpc>
                <a:spcPct val="100000"/>
              </a:lnSpc>
              <a:spcBef>
                <a:spcPct val="0"/>
              </a:spcBef>
              <a:spcAft>
                <a:spcPct val="0"/>
              </a:spcAft>
              <a:buClrTx/>
              <a:buSzTx/>
              <a:buFontTx/>
              <a:buNone/>
              <a:tabLst/>
            </a:pPr>
            <a:r>
              <a:rPr kumimoji="0" lang="ro-RO" sz="1000" b="1" i="0" u="none" strike="noStrike" cap="none" normalizeH="0" baseline="0" dirty="0" smtClean="0">
                <a:ln>
                  <a:noFill/>
                </a:ln>
                <a:solidFill>
                  <a:srgbClr val="0070C0"/>
                </a:solidFill>
                <a:effectLst/>
                <a:latin typeface="Century" pitchFamily="18" charset="0"/>
                <a:ea typeface="Calibri" pitchFamily="34" charset="0"/>
                <a:cs typeface="Tahoma" pitchFamily="34" charset="0"/>
              </a:rPr>
              <a:t> </a:t>
            </a:r>
            <a:r>
              <a:rPr kumimoji="0" lang="ro-RO" sz="1200" b="1" i="1" u="none" strike="noStrike" cap="none" normalizeH="0" baseline="0" dirty="0" smtClean="0">
                <a:ln>
                  <a:noFill/>
                </a:ln>
                <a:solidFill>
                  <a:schemeClr val="tx1"/>
                </a:solidFill>
                <a:effectLst/>
                <a:latin typeface="+mj-lt"/>
                <a:ea typeface="Calibri" pitchFamily="34" charset="0"/>
                <a:cs typeface="Calibri" pitchFamily="34" charset="0"/>
              </a:rPr>
              <a:t>Î</a:t>
            </a:r>
            <a:r>
              <a:rPr lang="ro-RO" sz="1200" b="1" i="1" dirty="0" smtClean="0">
                <a:solidFill>
                  <a:schemeClr val="tx1"/>
                </a:solidFill>
                <a:latin typeface="+mj-lt"/>
                <a:ea typeface="Calibri" pitchFamily="34" charset="0"/>
                <a:cs typeface="Calibri" pitchFamily="34" charset="0"/>
              </a:rPr>
              <a:t>NVĂȚĂMÂNT LICEAL </a:t>
            </a:r>
            <a:endParaRPr kumimoji="0" lang="en-US" sz="1200" b="1" i="1"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39688" algn="just"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rgbClr val="0070C0"/>
                </a:solidFill>
                <a:effectLst/>
                <a:latin typeface="+mj-lt"/>
                <a:ea typeface="Calibri" pitchFamily="34" charset="0"/>
                <a:cs typeface="Calibri" pitchFamily="34" charset="0"/>
              </a:rPr>
              <a:t>Instructorul sportiv (rugby)</a:t>
            </a:r>
            <a:r>
              <a:rPr kumimoji="0" lang="ro-RO" sz="1200" b="0" i="0" u="none" strike="noStrike" cap="none" normalizeH="0" baseline="0" dirty="0" smtClean="0">
                <a:ln>
                  <a:noFill/>
                </a:ln>
                <a:solidFill>
                  <a:srgbClr val="0070C0"/>
                </a:solidFill>
                <a:effectLst/>
                <a:latin typeface="+mj-lt"/>
                <a:ea typeface="Calibri" pitchFamily="34" charset="0"/>
                <a:cs typeface="Calibri" pitchFamily="34" charset="0"/>
              </a:rPr>
              <a:t> </a:t>
            </a:r>
            <a:r>
              <a:rPr kumimoji="0" lang="ro-RO" sz="1100" b="0" i="0" u="none" strike="noStrike" cap="none" normalizeH="0" baseline="0" dirty="0" smtClean="0">
                <a:ln>
                  <a:noFill/>
                </a:ln>
                <a:solidFill>
                  <a:srgbClr val="000000"/>
                </a:solidFill>
                <a:effectLst/>
                <a:latin typeface="+mj-lt"/>
                <a:ea typeface="Calibri" pitchFamily="34" charset="0"/>
                <a:cs typeface="Calibri" pitchFamily="34" charset="0"/>
              </a:rPr>
              <a:t>realizează activități în domeniul sportului de performanță (rugby), el reprezintă prima treaptă de pregătire în vederea accederii la calificarea de antrenor.</a:t>
            </a:r>
            <a:endParaRPr kumimoji="0" lang="en-US" sz="1100" b="0" i="0" u="none" strike="noStrike" cap="none" normalizeH="0" baseline="0" dirty="0" smtClean="0">
              <a:ln>
                <a:noFill/>
              </a:ln>
              <a:solidFill>
                <a:schemeClr val="tx1"/>
              </a:solidFill>
              <a:effectLst/>
              <a:latin typeface="+mj-lt"/>
              <a:cs typeface="Arial" pitchFamily="34" charset="0"/>
            </a:endParaRPr>
          </a:p>
          <a:p>
            <a:pPr marL="0" marR="0" lvl="0" indent="39688" algn="just" defTabSz="914400" rtl="0" eaLnBrk="0" fontAlgn="base" latinLnBrk="0" hangingPunct="0">
              <a:lnSpc>
                <a:spcPct val="100000"/>
              </a:lnSpc>
              <a:spcBef>
                <a:spcPct val="0"/>
              </a:spcBef>
              <a:spcAft>
                <a:spcPct val="0"/>
              </a:spcAft>
              <a:buClrTx/>
              <a:buSzTx/>
              <a:buFontTx/>
              <a:buNone/>
              <a:tabLst/>
            </a:pPr>
            <a:r>
              <a:rPr lang="ro-RO" sz="1200" b="1" i="1" dirty="0" smtClean="0">
                <a:solidFill>
                  <a:schemeClr val="tx1"/>
                </a:solidFill>
                <a:latin typeface="+mj-lt"/>
                <a:ea typeface="Calibri" pitchFamily="34" charset="0"/>
                <a:cs typeface="Calibri" pitchFamily="34" charset="0"/>
              </a:rPr>
              <a:t>ÎNVĂȚĂMÂNT </a:t>
            </a:r>
            <a:r>
              <a:rPr kumimoji="0" lang="ro-RO" sz="1200" b="1" i="1" u="none" strike="noStrike" cap="none" normalizeH="0" baseline="0" dirty="0" smtClean="0">
                <a:ln>
                  <a:noFill/>
                </a:ln>
                <a:solidFill>
                  <a:schemeClr val="tx1"/>
                </a:solidFill>
                <a:effectLst/>
                <a:latin typeface="+mj-lt"/>
                <a:ea typeface="Calibri" pitchFamily="34" charset="0"/>
                <a:cs typeface="Calibri" pitchFamily="34" charset="0"/>
              </a:rPr>
              <a:t>PROFESIONAL DE 3 ANI</a:t>
            </a:r>
          </a:p>
          <a:p>
            <a:pPr marL="0" marR="0" lvl="0" indent="39688"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mj-lt"/>
                <a:ea typeface="Calibri" pitchFamily="34" charset="0"/>
                <a:cs typeface="Calibri" pitchFamily="34" charset="0"/>
              </a:rPr>
              <a:t> </a:t>
            </a:r>
            <a:r>
              <a:rPr kumimoji="0" lang="ro-RO" sz="1200" b="1" i="0" u="none" strike="noStrike" cap="none" normalizeH="0" baseline="0" dirty="0" smtClean="0">
                <a:ln>
                  <a:noFill/>
                </a:ln>
                <a:solidFill>
                  <a:srgbClr val="0070C0"/>
                </a:solidFill>
                <a:effectLst/>
                <a:latin typeface="+mj-lt"/>
                <a:ea typeface="Calibri" pitchFamily="34" charset="0"/>
                <a:cs typeface="Calibri" pitchFamily="34" charset="0"/>
              </a:rPr>
              <a:t>Electromecanicul nave</a:t>
            </a:r>
            <a:r>
              <a:rPr kumimoji="0" lang="ro-RO" sz="1200" b="1" i="0" u="none" strike="noStrike" cap="none" normalizeH="0" baseline="0" dirty="0" smtClean="0">
                <a:ln>
                  <a:noFill/>
                </a:ln>
                <a:solidFill>
                  <a:schemeClr val="tx1"/>
                </a:solidFill>
                <a:effectLst/>
                <a:latin typeface="+mj-lt"/>
                <a:ea typeface="Calibri" pitchFamily="34" charset="0"/>
                <a:cs typeface="Calibri" pitchFamily="34" charset="0"/>
              </a:rPr>
              <a:t> </a:t>
            </a:r>
            <a:r>
              <a:rPr kumimoji="0" lang="ro-RO" sz="1200" b="0" i="0" u="none" strike="noStrike" cap="none" normalizeH="0" baseline="0" dirty="0" smtClean="0">
                <a:ln>
                  <a:noFill/>
                </a:ln>
                <a:solidFill>
                  <a:schemeClr val="tx1"/>
                </a:solidFill>
                <a:effectLst/>
                <a:latin typeface="+mj-lt"/>
                <a:ea typeface="Calibri" pitchFamily="34" charset="0"/>
                <a:cs typeface="Calibri" pitchFamily="34" charset="0"/>
              </a:rPr>
              <a:t>este capabil să utilizeze, să pună în funcțiune și să întrețină mașini și utilaje electromecanice navale, aplică prevederile legislației navale, exploatează și execută operatii de reparații în instalațiile electromecanice navale, realizează instalații electrice de joasă tensiune.</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39688" algn="just" defTabSz="914400" rtl="0" eaLnBrk="0" fontAlgn="base" latinLnBrk="0" hangingPunct="0">
              <a:lnSpc>
                <a:spcPct val="100000"/>
              </a:lnSpc>
              <a:spcBef>
                <a:spcPct val="0"/>
              </a:spcBef>
              <a:spcAft>
                <a:spcPct val="0"/>
              </a:spcAft>
              <a:buClrTx/>
              <a:buSzTx/>
              <a:buFontTx/>
              <a:buNone/>
              <a:tabLst/>
            </a:pPr>
            <a:r>
              <a:rPr kumimoji="0" lang="ro-RO" sz="1200" b="1" i="1" u="none" strike="noStrike" cap="none" normalizeH="0" baseline="0" dirty="0" smtClean="0">
                <a:ln>
                  <a:noFill/>
                </a:ln>
                <a:solidFill>
                  <a:srgbClr val="0070C0"/>
                </a:solidFill>
                <a:effectLst/>
                <a:latin typeface="+mj-lt"/>
                <a:ea typeface="Calibri" pitchFamily="34" charset="0"/>
                <a:cs typeface="Calibri" pitchFamily="34" charset="0"/>
              </a:rPr>
              <a:t> </a:t>
            </a:r>
            <a:r>
              <a:rPr kumimoji="0" lang="ro-RO" sz="1200" b="1" i="0" u="none" strike="noStrike" cap="none" normalizeH="0" baseline="0" dirty="0" smtClean="0">
                <a:ln>
                  <a:noFill/>
                </a:ln>
                <a:solidFill>
                  <a:srgbClr val="0070C0"/>
                </a:solidFill>
                <a:effectLst/>
                <a:latin typeface="+mj-lt"/>
                <a:ea typeface="Calibri" pitchFamily="34" charset="0"/>
                <a:cs typeface="Calibri" pitchFamily="34" charset="0"/>
              </a:rPr>
              <a:t>Motoristul nave</a:t>
            </a:r>
            <a:r>
              <a:rPr kumimoji="0" lang="ro-RO" sz="1200" b="1" i="0" u="none" strike="noStrike" cap="none" normalizeH="0" baseline="0" dirty="0" smtClean="0">
                <a:ln>
                  <a:noFill/>
                </a:ln>
                <a:solidFill>
                  <a:schemeClr val="tx1"/>
                </a:solidFill>
                <a:effectLst/>
                <a:latin typeface="+mj-lt"/>
                <a:ea typeface="Calibri" pitchFamily="34" charset="0"/>
                <a:cs typeface="Calibri" pitchFamily="34" charset="0"/>
              </a:rPr>
              <a:t> </a:t>
            </a:r>
            <a:r>
              <a:rPr kumimoji="0" lang="ro-RO" sz="1200" b="0" i="0" u="none" strike="noStrike" cap="none" normalizeH="0" baseline="0" dirty="0" smtClean="0">
                <a:ln>
                  <a:noFill/>
                </a:ln>
                <a:solidFill>
                  <a:schemeClr val="tx1"/>
                </a:solidFill>
                <a:effectLst/>
                <a:latin typeface="+mj-lt"/>
                <a:ea typeface="Times New Roman" pitchFamily="18" charset="0"/>
                <a:cs typeface="Calibri" pitchFamily="34" charset="0"/>
              </a:rPr>
              <a:t>își desfășoară activitatea la bordul  navelor maritime sau fluviale. Activitatea de bază o desfășoară în incinta compartimentului maşini executând atribuţii de serviciu (gardă şi cart) la ordinul şefului ierarhic, în conformitate cu criteriile agreate pe plan internaţional şi naţional.</a:t>
            </a:r>
          </a:p>
          <a:p>
            <a:pPr marL="0" marR="0" lvl="0" indent="39688" algn="just" defTabSz="914400" rtl="0" eaLnBrk="0" fontAlgn="base" latinLnBrk="0" hangingPunct="0">
              <a:lnSpc>
                <a:spcPct val="100000"/>
              </a:lnSpc>
              <a:spcBef>
                <a:spcPct val="0"/>
              </a:spcBef>
              <a:spcAft>
                <a:spcPct val="0"/>
              </a:spcAft>
              <a:buClrTx/>
              <a:buSzTx/>
              <a:buFontTx/>
              <a:buNone/>
              <a:tabLst/>
            </a:pPr>
            <a:r>
              <a:rPr lang="ro-RO" sz="1200" b="1" dirty="0" smtClean="0">
                <a:solidFill>
                  <a:schemeClr val="tx1"/>
                </a:solidFill>
                <a:latin typeface="+mj-lt"/>
                <a:cs typeface="Calibri" pitchFamily="34" charset="0"/>
              </a:rPr>
              <a:t>ÎNVĂȚĂMÂNT  SERAL</a:t>
            </a:r>
            <a:endParaRPr kumimoji="0" lang="en-US" sz="1200" b="1" i="0" u="none" strike="noStrike" cap="none" normalizeH="0" baseline="0" dirty="0" smtClean="0">
              <a:ln>
                <a:noFill/>
              </a:ln>
              <a:solidFill>
                <a:schemeClr val="tx1"/>
              </a:solidFill>
              <a:effectLst/>
              <a:latin typeface="+mj-lt"/>
              <a:cs typeface="Arial" pitchFamily="34" charset="0"/>
            </a:endParaRPr>
          </a:p>
          <a:p>
            <a:pPr marL="0" marR="0" lvl="0" indent="39688" algn="just"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rgbClr val="0070C0"/>
                </a:solidFill>
                <a:effectLst/>
                <a:latin typeface="+mj-lt"/>
                <a:ea typeface="Calibri" pitchFamily="34" charset="0"/>
                <a:cs typeface="Calibri" pitchFamily="34" charset="0"/>
              </a:rPr>
              <a:t>Tehnicianul mecanic pentru întreţinere și reparaţii</a:t>
            </a:r>
            <a:r>
              <a:rPr kumimoji="0" lang="ro-RO" b="0" i="0" u="none" strike="noStrike" cap="none" normalizeH="0" baseline="0" dirty="0" smtClean="0">
                <a:ln>
                  <a:noFill/>
                </a:ln>
                <a:solidFill>
                  <a:srgbClr val="365F91"/>
                </a:solidFill>
                <a:effectLst/>
                <a:latin typeface="+mj-lt"/>
                <a:ea typeface="Calibri" pitchFamily="34" charset="0"/>
                <a:cs typeface="Calibri" pitchFamily="34" charset="0"/>
              </a:rPr>
              <a:t> </a:t>
            </a:r>
            <a:r>
              <a:rPr kumimoji="0" lang="ro-RO" sz="1100" b="0" i="0" u="none" strike="noStrike" cap="none" normalizeH="0" baseline="0" dirty="0" smtClean="0">
                <a:ln>
                  <a:noFill/>
                </a:ln>
                <a:solidFill>
                  <a:srgbClr val="0070C0"/>
                </a:solidFill>
                <a:effectLst/>
                <a:latin typeface="+mj-lt"/>
                <a:ea typeface="Calibri" pitchFamily="34" charset="0"/>
                <a:cs typeface="Calibri" pitchFamily="34" charset="0"/>
              </a:rPr>
              <a:t> </a:t>
            </a:r>
            <a:r>
              <a:rPr kumimoji="0" lang="ro-RO" sz="1100" b="0" i="0" u="none" strike="noStrike" cap="none" normalizeH="0" baseline="0" dirty="0" smtClean="0">
                <a:ln>
                  <a:noFill/>
                </a:ln>
                <a:solidFill>
                  <a:schemeClr val="tx1"/>
                </a:solidFill>
                <a:effectLst/>
                <a:latin typeface="+mj-lt"/>
                <a:ea typeface="Calibri" pitchFamily="34" charset="0"/>
                <a:cs typeface="Calibri" pitchFamily="34" charset="0"/>
              </a:rPr>
              <a:t>îndeplineşte sarcini cu caracter tehnic care ajuta în activitatea de cercetare din domeniul ingineriei mecanice și în proiectarea, fabricarea, asamblarea, construirea, operarea, întreţinerea și repararea maşinilor, componentelor și echipamentului mecanic.</a:t>
            </a:r>
          </a:p>
          <a:p>
            <a:pPr marL="0" marR="0" lvl="0" indent="39688" algn="just" defTabSz="914400" rtl="0" eaLnBrk="0" fontAlgn="base" latinLnBrk="0" hangingPunct="0">
              <a:lnSpc>
                <a:spcPct val="100000"/>
              </a:lnSpc>
              <a:spcBef>
                <a:spcPct val="0"/>
              </a:spcBef>
              <a:spcAft>
                <a:spcPct val="0"/>
              </a:spcAft>
              <a:buClrTx/>
              <a:buSzTx/>
              <a:buFontTx/>
              <a:buNone/>
              <a:tabLst/>
            </a:pPr>
            <a:r>
              <a:rPr lang="ro-RO" sz="1200" b="1" i="1" dirty="0" smtClean="0">
                <a:solidFill>
                  <a:schemeClr val="tx1"/>
                </a:solidFill>
                <a:latin typeface="+mj-lt"/>
                <a:cs typeface="Calibri" pitchFamily="34" charset="0"/>
              </a:rPr>
              <a:t>ÎNVĂȚĂMÂNT POSTLICEAL </a:t>
            </a:r>
            <a:endParaRPr kumimoji="0" lang="en-US" sz="1200" b="1" i="1" u="none" strike="noStrike" cap="none" normalizeH="0" baseline="0" dirty="0" smtClean="0">
              <a:ln>
                <a:noFill/>
              </a:ln>
              <a:solidFill>
                <a:schemeClr val="tx1"/>
              </a:solidFill>
              <a:effectLst/>
              <a:latin typeface="+mj-lt"/>
              <a:cs typeface="Arial" pitchFamily="34" charset="0"/>
            </a:endParaRPr>
          </a:p>
          <a:p>
            <a:pPr marL="0" marR="0" lvl="0" indent="39688" algn="just"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rgbClr val="0070C0"/>
                </a:solidFill>
                <a:effectLst/>
                <a:latin typeface="+mj-lt"/>
                <a:ea typeface="Calibri" pitchFamily="34" charset="0"/>
                <a:cs typeface="Calibri" pitchFamily="34" charset="0"/>
              </a:rPr>
              <a:t>Tehnicianul în echipamente periferice și birotică</a:t>
            </a:r>
            <a:r>
              <a:rPr kumimoji="0" lang="ro-RO" sz="1200" b="0" i="0" u="none" strike="noStrike" cap="none" normalizeH="0" baseline="0" dirty="0" smtClean="0">
                <a:ln>
                  <a:noFill/>
                </a:ln>
                <a:solidFill>
                  <a:schemeClr val="tx1"/>
                </a:solidFill>
                <a:effectLst/>
                <a:latin typeface="+mj-lt"/>
                <a:ea typeface="Calibri" pitchFamily="34" charset="0"/>
                <a:cs typeface="Calibri" pitchFamily="34" charset="0"/>
              </a:rPr>
              <a:t> </a:t>
            </a:r>
            <a:r>
              <a:rPr kumimoji="0" lang="ro-RO" sz="1100" b="0" i="0" u="none" strike="noStrike" cap="none" normalizeH="0" baseline="0" dirty="0" smtClean="0">
                <a:ln>
                  <a:noFill/>
                </a:ln>
                <a:solidFill>
                  <a:schemeClr val="tx1"/>
                </a:solidFill>
                <a:effectLst/>
                <a:latin typeface="+mj-lt"/>
                <a:ea typeface="Calibri" pitchFamily="34" charset="0"/>
                <a:cs typeface="Calibri" pitchFamily="34" charset="0"/>
              </a:rPr>
              <a:t>trebuie să fie capabil să execute, supravegheze, coordoneze și conducă lucrări de construcție, montaj, întreținere și reparații pentru echipamente periferice și de birotică.</a:t>
            </a:r>
            <a:endParaRPr kumimoji="0" lang="en-US" sz="1100" b="0" i="0" u="none" strike="noStrike" cap="none" normalizeH="0" baseline="0" dirty="0" smtClean="0">
              <a:ln>
                <a:noFill/>
              </a:ln>
              <a:solidFill>
                <a:schemeClr val="tx1"/>
              </a:solidFill>
              <a:effectLst/>
              <a:latin typeface="+mj-lt"/>
              <a:cs typeface="Arial" pitchFamily="34" charset="0"/>
            </a:endParaRPr>
          </a:p>
          <a:p>
            <a:pPr marL="0" marR="0" lvl="0" indent="39688" algn="just"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rgbClr val="0070C0"/>
                </a:solidFill>
                <a:effectLst/>
                <a:latin typeface="+mj-lt"/>
                <a:ea typeface="Calibri" pitchFamily="34" charset="0"/>
                <a:cs typeface="Calibri" pitchFamily="34" charset="0"/>
              </a:rPr>
              <a:t>Tehnicianul transporturi auto interne și internaționale</a:t>
            </a:r>
            <a:r>
              <a:rPr kumimoji="0" lang="ro-RO" sz="1200" b="0" i="0" u="none" strike="noStrike" cap="none" normalizeH="0" baseline="0" dirty="0" smtClean="0">
                <a:ln>
                  <a:noFill/>
                </a:ln>
                <a:solidFill>
                  <a:srgbClr val="0070C0"/>
                </a:solidFill>
                <a:effectLst/>
                <a:latin typeface="+mj-lt"/>
                <a:ea typeface="Calibri" pitchFamily="34" charset="0"/>
                <a:cs typeface="Calibri" pitchFamily="34" charset="0"/>
              </a:rPr>
              <a:t> </a:t>
            </a:r>
            <a:r>
              <a:rPr kumimoji="0" lang="ro-RO" sz="1200" b="0" i="0" u="none" strike="noStrike" cap="none" normalizeH="0" baseline="0" dirty="0" smtClean="0">
                <a:ln>
                  <a:noFill/>
                </a:ln>
                <a:solidFill>
                  <a:schemeClr val="tx1"/>
                </a:solidFill>
                <a:effectLst/>
                <a:latin typeface="+mj-lt"/>
                <a:ea typeface="Calibri" pitchFamily="34" charset="0"/>
                <a:cs typeface="Calibri" pitchFamily="34" charset="0"/>
              </a:rPr>
              <a:t>  </a:t>
            </a:r>
            <a:r>
              <a:rPr kumimoji="0" lang="ro-RO" sz="1100" b="0" i="0" u="none" strike="noStrike" cap="none" normalizeH="0" baseline="0" dirty="0" smtClean="0">
                <a:ln>
                  <a:noFill/>
                </a:ln>
                <a:solidFill>
                  <a:schemeClr val="tx1"/>
                </a:solidFill>
                <a:effectLst/>
                <a:latin typeface="+mj-lt"/>
                <a:ea typeface="Calibri" pitchFamily="34" charset="0"/>
                <a:cs typeface="Calibri" pitchFamily="34" charset="0"/>
              </a:rPr>
              <a:t>este capabil să opereze cu documente de transport, să analizeze mărfurile în vederea transportării și depozitării, să realizeze operații specifice planificării și derulării unor activitați de transport, să planifice reviziile tehnice în conformitate cu legislația în vigoare și să monitorizeze activitați de reparare a mijloacelor de transport.</a:t>
            </a:r>
            <a:endParaRPr kumimoji="0" lang="ro-RO" sz="11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4033007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20600" cy="841800"/>
          </a:xfrm>
        </p:spPr>
        <p:txBody>
          <a:bodyPr/>
          <a:lstStyle/>
          <a:p>
            <a:r>
              <a:rPr lang="en-US" i="1" dirty="0" smtClean="0"/>
              <a:t>MOTORIST NAVE</a:t>
            </a:r>
            <a:endParaRPr lang="en-US" i="1" dirty="0"/>
          </a:p>
        </p:txBody>
      </p:sp>
      <p:sp>
        <p:nvSpPr>
          <p:cNvPr id="6145" name="Rectangle 1"/>
          <p:cNvSpPr>
            <a:spLocks noChangeArrowheads="1"/>
          </p:cNvSpPr>
          <p:nvPr/>
        </p:nvSpPr>
        <p:spPr bwMode="auto">
          <a:xfrm>
            <a:off x="0" y="819152"/>
            <a:ext cx="4343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Domeniul</a:t>
            </a:r>
            <a:r>
              <a:rPr kumimoji="0" lang="en-US" sz="1200"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Mecanică</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Descrierea</a:t>
            </a:r>
            <a:r>
              <a:rPr kumimoji="0" lang="en-US" sz="1200"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Motorist nave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asigură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absolvenţilor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capacitatea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 face parte din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echipajul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unei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nave maritime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fluviale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făcând</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parte din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personalul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maşini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executând</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atribuţii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serviciu</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gardă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cart) la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ordinul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şefului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ierarhic</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conformitate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cu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criteriile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agreate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plan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internaţional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naţional</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6146" name="Rectangle 2"/>
          <p:cNvSpPr>
            <a:spLocks noChangeArrowheads="1"/>
          </p:cNvSpPr>
          <p:nvPr/>
        </p:nvSpPr>
        <p:spPr bwMode="auto">
          <a:xfrm>
            <a:off x="0" y="2435066"/>
            <a:ext cx="4267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Unități</a:t>
            </a:r>
            <a:r>
              <a:rPr kumimoji="0" lang="en-US" sz="1200"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rezultate</a:t>
            </a:r>
            <a:r>
              <a:rPr kumimoji="0" lang="en-US" sz="1200"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ale </a:t>
            </a:r>
            <a:r>
              <a:rPr kumimoji="0" lang="en-US" sz="1200"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învățării</a:t>
            </a:r>
            <a:r>
              <a:rPr kumimoji="0" lang="en-US" sz="1200"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schiței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piesei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mecanice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vederea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executării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ei</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pieselor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operații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lăcătușerie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generală</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Montarea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organelor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mașini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subansambluri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mecanice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Măsurarea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mărimilor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tehnice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specific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proceselor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industriale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desenului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tehnic</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pentru</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organe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mașini</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asamblarilor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mecanice</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Utilizarea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nomenclaturi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vitalitate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salvare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Exploatarea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mașinilor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instalșațiilor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mecanice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Exploatarea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mecanismelor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hidraulice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pneumatic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mașinilor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Executarea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serviciilor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la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bordul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navei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6148" name="Rectangle 4"/>
          <p:cNvSpPr>
            <a:spLocks noChangeArrowheads="1"/>
          </p:cNvSpPr>
          <p:nvPr/>
        </p:nvSpPr>
        <p:spPr bwMode="auto">
          <a:xfrm>
            <a:off x="4267200" y="895351"/>
            <a:ext cx="48768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5A5A5A"/>
                </a:solidFill>
                <a:effectLst/>
                <a:latin typeface="Comic Sans MS" pitchFamily="66" charset="0"/>
                <a:ea typeface="Calibri" pitchFamily="34" charset="0"/>
                <a:cs typeface="Times New Roman" pitchFamily="18" charset="0"/>
              </a:rPr>
              <a:t>Pregătire</a:t>
            </a:r>
            <a:r>
              <a:rPr kumimoji="0" lang="en-US" sz="1200" b="1" i="0" u="none" strike="noStrike" cap="none" normalizeH="0" baseline="0" dirty="0" smtClean="0">
                <a:ln>
                  <a:noFill/>
                </a:ln>
                <a:solidFill>
                  <a:srgbClr val="5A5A5A"/>
                </a:solidFill>
                <a:effectLst/>
                <a:latin typeface="Comic Sans MS" pitchFamily="66" charset="0"/>
                <a:ea typeface="Calibri" pitchFamily="34" charset="0"/>
                <a:cs typeface="Times New Roman" pitchFamily="18" charset="0"/>
              </a:rPr>
              <a:t>:</a:t>
            </a:r>
            <a:r>
              <a:rPr kumimoji="0" lang="en-US" sz="1200" b="0" i="0" u="none" strike="noStrike" cap="none" normalizeH="0" baseline="0" dirty="0" smtClean="0">
                <a:ln>
                  <a:noFill/>
                </a:ln>
                <a:solidFill>
                  <a:srgbClr val="5A5A5A"/>
                </a:solidFill>
                <a:effectLst/>
                <a:latin typeface="Comic Sans MS" pitchFamily="66" charset="0"/>
                <a:ea typeface="Calibri" pitchFamily="34"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Dobândirea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realizează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b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1.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Pregătirea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generală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specifică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învăţământului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obligatoriu</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 se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realizează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unitatea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b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2.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Pregătirea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tehnică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bază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corespunzătoare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domeniului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fiind</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comună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tuturor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3 CNC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aparţinând</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domeniului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respectiv</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pregătire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 se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realizează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unitatea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la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agentul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economic,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ore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instruire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teoretică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ore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pregătire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asigurându</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-se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baza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necesară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pregătirii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specialitate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cât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dobândirea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rezultatelor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necesare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completării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ulterioare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studiilor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liceale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b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3.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Pregătirea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specialitate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corespunzătoare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 se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realizează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pregătire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stagii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pregătire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materializate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ore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laborator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tehnologic</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ore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instruire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desfășurate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atât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laboratoarele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atelierele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şcolii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cât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la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agentul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economic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condiţii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muncă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Condițiile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care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stagiul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desfășoară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unitatea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învățământ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sunt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stabilite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metodologia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organizare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funcționare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învățământului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61950"/>
            <a:ext cx="8520600" cy="381000"/>
          </a:xfrm>
        </p:spPr>
        <p:txBody>
          <a:bodyPr/>
          <a:lstStyle/>
          <a:p>
            <a:r>
              <a:rPr lang="ro-RO" i="1" dirty="0" smtClean="0"/>
              <a:t>MOTORIST NAVE</a:t>
            </a:r>
            <a:endParaRPr lang="en-US" i="1" dirty="0"/>
          </a:p>
        </p:txBody>
      </p:sp>
      <p:sp>
        <p:nvSpPr>
          <p:cNvPr id="25601" name="Rectangle 1"/>
          <p:cNvSpPr>
            <a:spLocks noChangeArrowheads="1"/>
          </p:cNvSpPr>
          <p:nvPr/>
        </p:nvSpPr>
        <p:spPr bwMode="auto">
          <a:xfrm>
            <a:off x="228600" y="1047750"/>
            <a:ext cx="3200400" cy="332398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5A5A5A"/>
                </a:solidFill>
                <a:effectLst/>
                <a:latin typeface="Comic Sans MS" pitchFamily="66" charset="0"/>
                <a:ea typeface="Calibri" pitchFamily="34" charset="0"/>
                <a:cs typeface="Times New Roman" pitchFamily="18" charset="0"/>
              </a:rPr>
              <a:t>Calificare</a:t>
            </a:r>
            <a:r>
              <a:rPr kumimoji="0" lang="en-US" b="1" i="0" u="none" strike="noStrike" cap="none" normalizeH="0" baseline="0" dirty="0" smtClean="0">
                <a:ln>
                  <a:noFill/>
                </a:ln>
                <a:solidFill>
                  <a:srgbClr val="5A5A5A"/>
                </a:solidFill>
                <a:effectLst/>
                <a:latin typeface="Comic Sans MS" pitchFamily="66" charset="0"/>
                <a:ea typeface="Calibri" pitchFamily="34" charset="0"/>
                <a:cs typeface="Times New Roman" pitchFamily="18" charset="0"/>
              </a:rPr>
              <a:t>:</a:t>
            </a:r>
            <a:r>
              <a:rPr kumimoji="0" lang="en-US" b="0" i="0" u="none" strike="noStrike" cap="none" normalizeH="0" baseline="0" dirty="0" smtClean="0">
                <a:ln>
                  <a:noFill/>
                </a:ln>
                <a:solidFill>
                  <a:srgbClr val="5A5A5A"/>
                </a:solidFill>
                <a:effectLst/>
                <a:latin typeface="Comic Sans MS" pitchFamily="66" charset="0"/>
                <a:ea typeface="Calibri" pitchFamily="34"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După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finalizarea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absolvirea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învăţământului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absolvenţii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susţin</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examenul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examen</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care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urmăreşte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validarea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dobândirii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atât</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rezultatelor</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cheie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cât</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rezultatelor</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specifice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practicării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respective.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Absolvenții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care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promovează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examenul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dobândesc</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certificat</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calificare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3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suplimentul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descriptiv</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al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certificatului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conform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Europass</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5602" name="Rectangle 2"/>
          <p:cNvSpPr>
            <a:spLocks noChangeArrowheads="1"/>
          </p:cNvSpPr>
          <p:nvPr/>
        </p:nvSpPr>
        <p:spPr bwMode="auto">
          <a:xfrm>
            <a:off x="3733800" y="895351"/>
            <a:ext cx="5257800" cy="39703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Cariera</a:t>
            </a:r>
            <a:r>
              <a:rPr kumimoji="0" lang="en-US"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După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dobândirea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3,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absolvenţii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găsi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un loc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muncă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urma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cursurile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învățământului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liceal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Dacă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optează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pentru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ciclul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superior al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liceului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filiera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tehnologică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obține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o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dublă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recunoaştere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academică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permite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o parte,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dobândirea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unei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superior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4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calificare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altă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parte,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continuarea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studiilor</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postliceal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şcoala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maiştri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şcoala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postliceală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prin</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învăţământul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superior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pentru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absolvenții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liceu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cu diploma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bacalaureat</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Ocupaţii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COR*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Clasificarea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Ocupațiilor</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din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România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practicate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inclusiv</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codurile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din COR:</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723304 - Motorist</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835009 -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Motopompist</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r>
            <a:b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Lista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ocupațiilor</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COR care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practicate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este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dată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cu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titlu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exemplu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Absolvenții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care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dobândesc</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această</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calificare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pot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alte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ocupații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din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domeniu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același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sau</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inferior,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funcție</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decizia</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angajatorului</a:t>
            </a:r>
            <a:r>
              <a:rPr kumimoji="0" lang="en-US"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8520600" cy="841800"/>
          </a:xfrm>
        </p:spPr>
        <p:txBody>
          <a:bodyPr/>
          <a:lstStyle/>
          <a:p>
            <a:r>
              <a:rPr lang="en-US" i="1" dirty="0" smtClean="0"/>
              <a:t>ELECTROMECANIC NAVE</a:t>
            </a:r>
            <a:endParaRPr lang="en-US" i="1" dirty="0"/>
          </a:p>
        </p:txBody>
      </p:sp>
      <p:sp>
        <p:nvSpPr>
          <p:cNvPr id="24577" name="Rectangle 1"/>
          <p:cNvSpPr>
            <a:spLocks noChangeArrowheads="1"/>
          </p:cNvSpPr>
          <p:nvPr/>
        </p:nvSpPr>
        <p:spPr bwMode="auto">
          <a:xfrm>
            <a:off x="76200" y="1047750"/>
            <a:ext cx="2438400" cy="230832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200"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Domeniul</a:t>
            </a:r>
            <a:r>
              <a:rPr kumimoji="0" lang="ro-RO"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Electromecanică</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Descriere</a:t>
            </a:r>
            <a:r>
              <a:rPr kumimoji="0" lang="ro-RO"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Electromecanicii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nave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vor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capabili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utilizeze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pună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funcţiune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intreţină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maşini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utilaje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electromecanice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b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b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Aplică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prevederile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legislaţiei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exploatează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execută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operaţii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reparaţii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instalaţiile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electromecanice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realizează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instalaţii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joasă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tensiune</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4578" name="Rectangle 2"/>
          <p:cNvSpPr>
            <a:spLocks noChangeArrowheads="1"/>
          </p:cNvSpPr>
          <p:nvPr/>
        </p:nvSpPr>
        <p:spPr bwMode="auto">
          <a:xfrm>
            <a:off x="5334000" y="895350"/>
            <a:ext cx="3581400" cy="344709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555555"/>
                </a:solidFill>
                <a:effectLst/>
                <a:latin typeface="Calibri" pitchFamily="34" charset="0"/>
                <a:ea typeface="Times New Roman" pitchFamily="18" charset="0"/>
                <a:cs typeface="Times New Roman" pitchFamily="18" charset="0"/>
              </a:rPr>
              <a:t>Unități</a:t>
            </a:r>
            <a:r>
              <a:rPr kumimoji="0" lang="en-US" sz="1400" b="1" i="0" u="none" strike="noStrike" cap="none" normalizeH="0" baseline="0" dirty="0" smtClean="0">
                <a:ln>
                  <a:noFill/>
                </a:ln>
                <a:solidFill>
                  <a:srgbClr val="555555"/>
                </a:solidFill>
                <a:effectLst/>
                <a:latin typeface="Calibri" pitchFamily="34" charset="0"/>
                <a:ea typeface="Times New Roman" pitchFamily="18" charset="0"/>
                <a:cs typeface="Times New Roman" pitchFamily="18" charset="0"/>
              </a:rPr>
              <a:t> de </a:t>
            </a:r>
            <a:r>
              <a:rPr kumimoji="0" lang="en-US" sz="1400" b="1" i="0" u="none" strike="noStrike" cap="none" normalizeH="0" baseline="0" dirty="0" err="1" smtClean="0">
                <a:ln>
                  <a:noFill/>
                </a:ln>
                <a:solidFill>
                  <a:srgbClr val="555555"/>
                </a:solidFill>
                <a:effectLst/>
                <a:latin typeface="Calibri" pitchFamily="34" charset="0"/>
                <a:ea typeface="Times New Roman" pitchFamily="18" charset="0"/>
                <a:cs typeface="Times New Roman" pitchFamily="18" charset="0"/>
              </a:rPr>
              <a:t>rezultate</a:t>
            </a:r>
            <a:r>
              <a:rPr kumimoji="0" lang="en-US" sz="1400" b="1" i="0" u="none" strike="noStrike" cap="none" normalizeH="0" baseline="0" dirty="0" smtClean="0">
                <a:ln>
                  <a:noFill/>
                </a:ln>
                <a:solidFill>
                  <a:srgbClr val="555555"/>
                </a:solidFill>
                <a:effectLst/>
                <a:latin typeface="Calibri" pitchFamily="34" charset="0"/>
                <a:ea typeface="Times New Roman" pitchFamily="18" charset="0"/>
                <a:cs typeface="Times New Roman" pitchFamily="18" charset="0"/>
              </a:rPr>
              <a:t> ale </a:t>
            </a:r>
            <a:r>
              <a:rPr kumimoji="0" lang="en-US" sz="1400" b="1" i="0" u="none" strike="noStrike" cap="none" normalizeH="0" baseline="0" dirty="0" err="1" smtClean="0">
                <a:ln>
                  <a:noFill/>
                </a:ln>
                <a:solidFill>
                  <a:srgbClr val="555555"/>
                </a:solidFill>
                <a:effectLst/>
                <a:latin typeface="Calibri" pitchFamily="34" charset="0"/>
                <a:ea typeface="Times New Roman" pitchFamily="18" charset="0"/>
                <a:cs typeface="Times New Roman" pitchFamily="18" charset="0"/>
              </a:rPr>
              <a:t>învățării</a:t>
            </a:r>
            <a:r>
              <a:rPr kumimoji="0" lang="en-US" sz="1400" b="1" i="0" u="none" strike="noStrike" cap="none" normalizeH="0" baseline="0" dirty="0" smtClean="0">
                <a:ln>
                  <a:noFill/>
                </a:ln>
                <a:solidFill>
                  <a:srgbClr val="555555"/>
                </a:solidFill>
                <a:effectLst/>
                <a:latin typeface="Calibri" pitchFamily="34" charset="0"/>
                <a:ea typeface="Times New Roman" pitchFamily="18" charset="0"/>
                <a:cs typeface="Times New Roman" pitchFamily="18"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Reprezentarea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pieselor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instalațiilor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utilizând</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desenul</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tehnic</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Efectuarea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operațiilor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prelucrare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mecanică</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circuitelor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electrice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Măsurarea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mărimilor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neelectrice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electrice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Asamblarea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componentelor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masinilor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sistemelor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mecanice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Utilizarea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echipamentelor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electrice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automatizare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Utilizarea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reglarea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sistemelor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electro-</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hidropneumatice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instalații</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Întreșinerea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instalațiilor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electropneumatice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ale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navei</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Întreținerea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instalațiilor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electropneumatice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specific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navei</a:t>
            </a:r>
            <a:endParaRPr kumimoji="0" lang="en-US" sz="800" b="0"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Realizarea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instalațiilor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iluminat</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utilizarea</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instalațiilor</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forță</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1"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pe</a:t>
            </a:r>
            <a:r>
              <a:rPr kumimoji="0" lang="en-US" sz="1200" b="0" i="1"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nave </a:t>
            </a:r>
            <a:endParaRPr kumimoji="0" lang="en-US" sz="1800" b="0" i="1" u="none" strike="noStrike" cap="none" normalizeH="0" baseline="0" dirty="0" smtClean="0">
              <a:ln>
                <a:noFill/>
              </a:ln>
              <a:solidFill>
                <a:schemeClr val="tx1"/>
              </a:solidFill>
              <a:effectLst/>
              <a:latin typeface="Comic Sans MS" pitchFamily="66" charset="0"/>
              <a:cs typeface="Arial" pitchFamily="34" charset="0"/>
            </a:endParaRPr>
          </a:p>
        </p:txBody>
      </p:sp>
      <p:sp>
        <p:nvSpPr>
          <p:cNvPr id="24579" name="Rectangle 3"/>
          <p:cNvSpPr>
            <a:spLocks noChangeArrowheads="1"/>
          </p:cNvSpPr>
          <p:nvPr/>
        </p:nvSpPr>
        <p:spPr bwMode="auto">
          <a:xfrm>
            <a:off x="2743200" y="1200150"/>
            <a:ext cx="2286000" cy="378565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Certificare</a:t>
            </a:r>
            <a:r>
              <a:rPr kumimoji="0" lang="en-US" sz="1200" b="1"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După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finalizarea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absolvirea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învăţământului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absolvenţii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susţin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examenul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examen</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care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urmăreşte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validarea</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dobândirii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atât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rezultatelor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cheie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cât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şi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rezultatelor</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învățării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specifice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practicării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respective.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Absolvenții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care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promovează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examenul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calificării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dobândesc</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certificat</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de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calificare</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profesională</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nivel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3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și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suplimentul</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descriptiv</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al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certificatului</a:t>
            </a:r>
            <a:r>
              <a:rPr kumimoji="0" lang="en-US" sz="1200" b="0" i="0" u="none" strike="noStrike" cap="none" normalizeH="0" baseline="0" dirty="0" smtClean="0">
                <a:ln>
                  <a:noFill/>
                </a:ln>
                <a:solidFill>
                  <a:srgbClr val="555555"/>
                </a:solidFill>
                <a:effectLst/>
                <a:latin typeface="Comic Sans MS" pitchFamily="66" charset="0"/>
                <a:ea typeface="Times New Roman" pitchFamily="18" charset="0"/>
                <a:cs typeface="Times New Roman" pitchFamily="18" charset="0"/>
              </a:rPr>
              <a:t>, conform </a:t>
            </a:r>
            <a:r>
              <a:rPr kumimoji="0" lang="en-US" sz="1200" b="0" i="0" u="none" strike="noStrike" cap="none" normalizeH="0" baseline="0" dirty="0" err="1" smtClean="0">
                <a:ln>
                  <a:noFill/>
                </a:ln>
                <a:solidFill>
                  <a:srgbClr val="555555"/>
                </a:solidFill>
                <a:effectLst/>
                <a:latin typeface="Comic Sans MS" pitchFamily="66" charset="0"/>
                <a:ea typeface="Times New Roman" pitchFamily="18" charset="0"/>
                <a:cs typeface="Times New Roman" pitchFamily="18" charset="0"/>
              </a:rPr>
              <a:t>Europass</a:t>
            </a:r>
            <a:endParaRPr kumimoji="0" lang="en-US" sz="1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TotalTime>
  <Words>979</Words>
  <Application>Microsoft Office PowerPoint</Application>
  <PresentationFormat>On-screen Show (16:9)</PresentationFormat>
  <Paragraphs>78</Paragraphs>
  <Slides>17</Slides>
  <Notes>1</Notes>
  <HiddenSlides>0</HiddenSlides>
  <MMClips>0</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17</vt:i4>
      </vt:variant>
    </vt:vector>
  </HeadingPairs>
  <TitlesOfParts>
    <vt:vector size="43" baseType="lpstr">
      <vt:lpstr>Arial</vt:lpstr>
      <vt:lpstr>Arial Black</vt:lpstr>
      <vt:lpstr>Itim</vt:lpstr>
      <vt:lpstr>Muli</vt:lpstr>
      <vt:lpstr>Calibri</vt:lpstr>
      <vt:lpstr>Elephant</vt:lpstr>
      <vt:lpstr>Century</vt:lpstr>
      <vt:lpstr>Tahoma</vt:lpstr>
      <vt:lpstr>Times New Roman</vt:lpstr>
      <vt:lpstr>Franklin Gothic Medium</vt:lpstr>
      <vt:lpstr>Comic Sans MS</vt:lpstr>
      <vt:lpstr>Lucida Sans Unicode</vt:lpstr>
      <vt:lpstr>Arial Nova</vt:lpstr>
      <vt:lpstr>Symbol</vt:lpstr>
      <vt:lpstr>Aharoni</vt:lpstr>
      <vt:lpstr>Wingdings 2</vt:lpstr>
      <vt:lpstr>Franklin Gothic Book</vt:lpstr>
      <vt:lpstr>Constantia</vt:lpstr>
      <vt:lpstr>Verdana</vt:lpstr>
      <vt:lpstr>Gill Sans MT</vt:lpstr>
      <vt:lpstr>Wingdings 3</vt:lpstr>
      <vt:lpstr>Online Notebook by Slidesgo</vt:lpstr>
      <vt:lpstr>Trek</vt:lpstr>
      <vt:lpstr>Flow</vt:lpstr>
      <vt:lpstr>Solstice</vt:lpstr>
      <vt:lpstr>Concourse</vt:lpstr>
      <vt:lpstr>Liceul Tehnologic  “Gheorghe Duca” Constanța</vt:lpstr>
      <vt:lpstr>LICEUL TEHNOLOGIC  ”GHEORGHE DUCA” CONSTANȚA Str. Vifor Haiducul  Nr.34, Constanța email liceu.gheorgheduca@yahoo.ro site: www.gscfr.ro telefon/fax 0341/405806   VIZIUNE “Să implementăm acte şi procese  de educaţie la dimensiuni Europene”   MISIUNE “Să dezvoltăm servicii de educaţie şi formare socio- profesională de calitate aducând beneficii maxime elevilor, profesorilor, comunităţii locale.”</vt:lpstr>
      <vt:lpstr>Slide 3</vt:lpstr>
      <vt:lpstr>Slide 4</vt:lpstr>
      <vt:lpstr>Slide 5</vt:lpstr>
      <vt:lpstr> DESCRIEREA CALIFICĂRILOR  D</vt:lpstr>
      <vt:lpstr>MOTORIST NAVE</vt:lpstr>
      <vt:lpstr>MOTORIST NAVE</vt:lpstr>
      <vt:lpstr>ELECTROMECANIC NAVE</vt:lpstr>
      <vt:lpstr>ELECTROMECANIC  NAVE</vt:lpstr>
      <vt:lpstr>ȘANTIERUL NAVAL CONSTANȚA PROMOVEAZĂ</vt:lpstr>
      <vt:lpstr> </vt:lpstr>
      <vt:lpstr>   </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Liceul Tehnologic  “Gheorghe Duca” Constanța</dc:title>
  <dc:creator>user</dc:creator>
  <cp:lastModifiedBy>Gh.Duca</cp:lastModifiedBy>
  <cp:revision>69</cp:revision>
  <dcterms:modified xsi:type="dcterms:W3CDTF">2023-03-06T14:12:50Z</dcterms:modified>
</cp:coreProperties>
</file>