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A1D7"/>
    <a:srgbClr val="6B8FCF"/>
    <a:srgbClr val="4C58F2"/>
    <a:srgbClr val="6A8ED0"/>
    <a:srgbClr val="2742C7"/>
    <a:srgbClr val="ADB8EF"/>
    <a:srgbClr val="F6996A"/>
    <a:srgbClr val="DEB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96" d="100"/>
          <a:sy n="96" d="100"/>
        </p:scale>
        <p:origin x="258" y="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50783-EA80-4C50-A28E-516C6B1CF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76E1C7-6A46-457D-AC00-2A82E5DFE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8E4937-1139-4774-8CDA-F72670E23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68EAD2-C6BC-420C-8B62-6FF55D16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A72CFE-CCA7-4031-9D25-FBFE0E87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562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9E2CD9-CEDA-4C3F-9ED9-042531DD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7633C7-D2EF-4173-BA3C-92EE17567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5B4189-84FF-4DE2-B711-CDA0ED7B3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955473-8CBD-48E8-83AB-F897C0D0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BDB725-FE23-4440-AA8F-DBD51604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05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41C6E8E-6831-4621-B8DC-B201C918C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9DEA20-E6D4-4DAD-B796-5B675C1C3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73EC83-42C3-47FB-877F-68DAEB47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C11E8E-91EC-475C-B70C-82157950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F9688E-11DC-4815-858F-69A9BF5C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1354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0D8A7C-9D03-4AF9-A766-5B8DFDD2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C70A45-43CF-4D98-8E0A-3AAB124F3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251A32-F5AC-469A-BA79-F0E689F3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231B35-5F6C-456E-B40A-A543421A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F25174-0052-4097-8209-D0730A55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2101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6C647-026F-439E-8D4D-DDA30D00E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9CFE46-8880-420C-814A-6325133C6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5503C9-2F63-4B63-8DE1-8D07F766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35F580-EBA3-41E9-9CEC-18B52372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F4ABB7-6811-470F-A3A6-13F8D9DB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69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41234C-EE4A-4C30-B84C-D79D6051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FB0D39-102F-4FE1-831E-1703C86EB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CF911B-D364-492F-AFCF-353C9CCA6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FFC589-3F1D-413B-817E-0911F5C1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A3A1B7-3EE6-4F8A-B561-B14F35E8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987AA4-61FA-4A3A-9156-C9F1FE15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321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B97025-9570-4C02-8D9E-F1850019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084BB4-DFC8-49ED-861B-61BD26F77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62B535-9785-4686-B2D9-72F3E3311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D47DAE-20A3-412F-8E6E-A6E78685A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0520AD0-34EC-4A58-8C07-69E950F0D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3D7CEC-D180-4E6C-9552-6DFD3989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1A2670B-F10B-4B34-947C-F2F9A280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024CE27-C63E-4470-9883-E5B3699A8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56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86E6BE-0961-44BA-A91D-7FDA11DF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BD6D97-92CE-4428-BD25-5960C835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10F5393-1694-4CEB-B07F-74DF0396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CB772F9-2F57-43CD-BDE4-3B29E842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7260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652FF94-0987-496D-95D0-63E806785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56DACDF-9186-4FBE-A912-A435A848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9862EAB-AD41-48AF-8EDB-F20F9458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171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8CCF72-F47B-4024-B7E0-1B0104EF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581AC6-4F41-4F0B-94D1-2DA7A6E57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3D2785-A051-40BD-B361-2B87780F7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FD7D7A-1071-479F-986E-4C5CF551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58E120-792C-4DCC-BDBF-5A07B84A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918322-2739-416D-BA1D-AB82534B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5626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7B47B-8DDA-44C3-92A1-30D245C8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3C4909E-A52D-4235-9B89-1C89A8094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D09F3B-DE93-4F7A-9B32-F78E52D6C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0262A4-E5E9-4F1B-90FC-5EEF3AF2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E4B829-8F11-42E1-A5F4-3AB221AC9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DA6437-C1F2-4E20-95FE-328370CB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2753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74">
              <a:schemeClr val="bg1"/>
            </a:gs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EAA5E7-983F-4FED-85B0-6CA3AC34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49CE57-76A9-4A23-BE78-015B49C71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BB22B0-AF85-45ED-85DF-A79341F17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75C9-4CAA-4F70-A497-A50EA5B6DBB2}" type="datetimeFigureOut">
              <a:rPr lang="ro-RO" smtClean="0"/>
              <a:t>16.03.2023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187303-DDE2-4FE7-A221-3380C3201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009B1A-E06D-403B-9CA1-E255DBA12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B731-581D-448D-9E02-1A95824387A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053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Brexit, niente rinnovo automatico per l'Erasmus: «Lo rinegozieremo» -  Corriere.it">
            <a:extLst>
              <a:ext uri="{FF2B5EF4-FFF2-40B4-BE49-F238E27FC236}">
                <a16:creationId xmlns:a16="http://schemas.microsoft.com/office/drawing/2014/main" xmlns="" id="{7FBAC07E-D679-4AF8-846F-E90304F8F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56E7B06-4E01-462D-BA29-E0CE24D00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250"/>
            <a:ext cx="3743325" cy="106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199BFF-D90A-4834-9B52-103C370F96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1" y="3448050"/>
            <a:ext cx="6172199" cy="34099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D163F18-3E59-491F-A4CB-C84533616F58}"/>
              </a:ext>
            </a:extLst>
          </p:cNvPr>
          <p:cNvSpPr txBox="1"/>
          <p:nvPr/>
        </p:nvSpPr>
        <p:spPr>
          <a:xfrm>
            <a:off x="6192521" y="1370082"/>
            <a:ext cx="6172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>
                <a:solidFill>
                  <a:schemeClr val="bg2">
                    <a:lumMod val="10000"/>
                  </a:schemeClr>
                </a:solidFill>
              </a:rPr>
              <a:t>                           ACREDITARE ERASMUS+  </a:t>
            </a:r>
          </a:p>
          <a:p>
            <a:r>
              <a:rPr lang="ro-RO" sz="2000" b="1" dirty="0">
                <a:solidFill>
                  <a:schemeClr val="bg2">
                    <a:lumMod val="10000"/>
                  </a:schemeClr>
                </a:solidFill>
              </a:rPr>
              <a:t> PAȘAPORTUL CĂTRE DEZVOLTAREA ORGANIZ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ro-RO" sz="2000" b="1" dirty="0">
                <a:solidFill>
                  <a:schemeClr val="bg2">
                    <a:lumMod val="10000"/>
                  </a:schemeClr>
                </a:solidFill>
              </a:rPr>
              <a:t>ȚIONALĂ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C5790C5-4B63-4163-81AC-27B8367D4D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19" y="3673503"/>
            <a:ext cx="5110481" cy="305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9F44A3E1-8077-4473-81FC-9BCBD9DA9D82}"/>
              </a:ext>
            </a:extLst>
          </p:cNvPr>
          <p:cNvSpPr/>
          <p:nvPr/>
        </p:nvSpPr>
        <p:spPr>
          <a:xfrm>
            <a:off x="4135120" y="511174"/>
            <a:ext cx="7762239" cy="1014413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EAC507-73A4-4367-A399-3DB3FD62E13C}"/>
              </a:ext>
            </a:extLst>
          </p:cNvPr>
          <p:cNvSpPr txBox="1"/>
          <p:nvPr/>
        </p:nvSpPr>
        <p:spPr>
          <a:xfrm>
            <a:off x="4040823" y="511174"/>
            <a:ext cx="7348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dirty="0"/>
              <a:t>PLANUL ERASMUS</a:t>
            </a:r>
            <a:r>
              <a:rPr lang="en-US" sz="2800" dirty="0"/>
              <a:t>+</a:t>
            </a:r>
          </a:p>
          <a:p>
            <a:pPr algn="ctr"/>
            <a:r>
              <a:rPr lang="en-US" sz="2800" dirty="0"/>
              <a:t>PERIOADA  ACREDIT</a:t>
            </a:r>
            <a:r>
              <a:rPr lang="ro-RO" sz="2800" dirty="0"/>
              <a:t>ĂRII 01.03.2021- 31.12.2027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1187B36-ABD2-4E80-8101-A38E9BD93554}"/>
              </a:ext>
            </a:extLst>
          </p:cNvPr>
          <p:cNvSpPr txBox="1"/>
          <p:nvPr/>
        </p:nvSpPr>
        <p:spPr>
          <a:xfrm>
            <a:off x="624840" y="1841049"/>
            <a:ext cx="10942320" cy="5016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Facilitarea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accesului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 pi</a:t>
            </a:r>
            <a:r>
              <a:rPr lang="ro-RO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aţa muncii europene a 70 elevi prin dobândirea de competenţe specifice domeniului de pregătire prin organizarea de stagii de practică la agenţii economici, în 5 ani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o-RO" sz="20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Promovarea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învățării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limbilor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străine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diversității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lingvistice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civice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70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mobilități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europene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integrarea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absolvenților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piața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ani;</a:t>
            </a:r>
            <a:endParaRPr lang="ro-RO" sz="20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</a:t>
            </a:r>
            <a:r>
              <a:rPr lang="ro-RO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țelor metodice, de specialitate și digitale a 40 de cadre didactice prin participarea la stagii de formare și perfecționare în companii europene în 5 ani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o-RO" sz="20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Implicarea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25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defavorizate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transnaționale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promovarea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echității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incluziunii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oferind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șanse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pregătire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profesională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personală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ani;</a:t>
            </a:r>
            <a:endParaRPr lang="ro-RO" sz="20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o-RO" sz="20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Promovarea legislației europene privind sustenabilitatea mediului în rândul a 100 de participanți la proiecte Erasmus+ cu scopul înțelegerii importanței acțiunilor de protejare a mediului în 5 ani.</a:t>
            </a:r>
            <a:endParaRPr lang="ro-RO" sz="20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85ECCFCA-3B69-4B34-8DC0-38D20D7AF498}"/>
              </a:ext>
            </a:extLst>
          </p:cNvPr>
          <p:cNvSpPr/>
          <p:nvPr/>
        </p:nvSpPr>
        <p:spPr>
          <a:xfrm>
            <a:off x="914400" y="902329"/>
            <a:ext cx="2526666" cy="95410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5AF824-84C0-4191-AB47-873E1134437F}"/>
              </a:ext>
            </a:extLst>
          </p:cNvPr>
          <p:cNvSpPr txBox="1"/>
          <p:nvPr/>
        </p:nvSpPr>
        <p:spPr>
          <a:xfrm>
            <a:off x="1315403" y="1140857"/>
            <a:ext cx="2164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OBIECTIVE</a:t>
            </a:r>
          </a:p>
        </p:txBody>
      </p:sp>
    </p:spTree>
    <p:extLst>
      <p:ext uri="{BB962C8B-B14F-4D97-AF65-F5344CB8AC3E}">
        <p14:creationId xmlns:p14="http://schemas.microsoft.com/office/powerpoint/2010/main" val="14060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DA4575-8C3E-4963-81CD-647306BA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640"/>
            <a:ext cx="10515600" cy="5120323"/>
          </a:xfrm>
        </p:spPr>
        <p:txBody>
          <a:bodyPr/>
          <a:lstStyle/>
          <a:p>
            <a:r>
              <a:rPr lang="en-US" sz="2400" b="1" i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Activități</a:t>
            </a:r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planificate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o-RO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Stagii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pregătire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practică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elevi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companii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europene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stagii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profesională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cadrele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didactice</a:t>
            </a:r>
            <a:endParaRPr lang="ro-R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607F9C89-0D25-4D25-BA76-EBFAA5C85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967982"/>
              </p:ext>
            </p:extLst>
          </p:nvPr>
        </p:nvGraphicFramePr>
        <p:xfrm>
          <a:off x="-71120" y="0"/>
          <a:ext cx="12263121" cy="717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350">
                  <a:extLst>
                    <a:ext uri="{9D8B030D-6E8A-4147-A177-3AD203B41FA5}">
                      <a16:colId xmlns:a16="http://schemas.microsoft.com/office/drawing/2014/main" xmlns="" val="1056956259"/>
                    </a:ext>
                  </a:extLst>
                </a:gridCol>
                <a:gridCol w="801130">
                  <a:extLst>
                    <a:ext uri="{9D8B030D-6E8A-4147-A177-3AD203B41FA5}">
                      <a16:colId xmlns:a16="http://schemas.microsoft.com/office/drawing/2014/main" xmlns="" val="528586149"/>
                    </a:ext>
                  </a:extLst>
                </a:gridCol>
                <a:gridCol w="5211638">
                  <a:extLst>
                    <a:ext uri="{9D8B030D-6E8A-4147-A177-3AD203B41FA5}">
                      <a16:colId xmlns:a16="http://schemas.microsoft.com/office/drawing/2014/main" xmlns="" val="1474801917"/>
                    </a:ext>
                  </a:extLst>
                </a:gridCol>
                <a:gridCol w="2838616">
                  <a:extLst>
                    <a:ext uri="{9D8B030D-6E8A-4147-A177-3AD203B41FA5}">
                      <a16:colId xmlns:a16="http://schemas.microsoft.com/office/drawing/2014/main" xmlns="" val="3473787085"/>
                    </a:ext>
                  </a:extLst>
                </a:gridCol>
                <a:gridCol w="2658387">
                  <a:extLst>
                    <a:ext uri="{9D8B030D-6E8A-4147-A177-3AD203B41FA5}">
                      <a16:colId xmlns:a16="http://schemas.microsoft.com/office/drawing/2014/main" xmlns="" val="3575930416"/>
                    </a:ext>
                  </a:extLst>
                </a:gridCol>
              </a:tblGrid>
              <a:tr h="803082">
                <a:tc>
                  <a:txBody>
                    <a:bodyPr/>
                    <a:lstStyle/>
                    <a:p>
                      <a:r>
                        <a:rPr lang="ro-RO" sz="1600" dirty="0"/>
                        <a:t>NR. CRT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/>
                        <a:t>ANUL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Tipul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activității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Nr.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estimativ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elevilor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participanți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mobilitate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străinătate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Nr.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estimativ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cadrelor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didactice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participanți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mobilitate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străinăta</a:t>
                      </a:r>
                      <a:endParaRPr lang="ro-R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2409"/>
                  </a:ext>
                </a:extLst>
              </a:tr>
              <a:tr h="626148">
                <a:tc>
                  <a:txBody>
                    <a:bodyPr/>
                    <a:lstStyle/>
                    <a:p>
                      <a:r>
                        <a:rPr lang="ro-R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Învățare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termen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scurt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mobilitatea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cursanţilor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VET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5310661"/>
                  </a:ext>
                </a:extLst>
              </a:tr>
              <a:tr h="626148">
                <a:tc>
                  <a:txBody>
                    <a:bodyPr/>
                    <a:lstStyle/>
                    <a:p>
                      <a:r>
                        <a:rPr lang="ro-R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Învățare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termen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scurt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mobilitatea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cursanţilor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VET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325422"/>
                  </a:ext>
                </a:extLst>
              </a:tr>
              <a:tr h="626148">
                <a:tc>
                  <a:txBody>
                    <a:bodyPr/>
                    <a:lstStyle/>
                    <a:p>
                      <a:r>
                        <a:rPr lang="ro-R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Învățare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termen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scurt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mobilitatea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cursanţilor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VET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83510445"/>
                  </a:ext>
                </a:extLst>
              </a:tr>
              <a:tr h="626148">
                <a:tc>
                  <a:txBody>
                    <a:bodyPr/>
                    <a:lstStyle/>
                    <a:p>
                      <a:r>
                        <a:rPr lang="ro-RO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Învățare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termen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scurt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mobilitatea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cursanţilor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VET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5556674"/>
                  </a:ext>
                </a:extLst>
              </a:tr>
              <a:tr h="626148">
                <a:tc>
                  <a:txBody>
                    <a:bodyPr/>
                    <a:lstStyle/>
                    <a:p>
                      <a:r>
                        <a:rPr lang="ro-RO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Învățare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 termen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scurt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mobilitatea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cursanţilor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VET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9541057"/>
                  </a:ext>
                </a:extLst>
              </a:tr>
              <a:tr h="599065">
                <a:tc>
                  <a:txBody>
                    <a:bodyPr/>
                    <a:lstStyle/>
                    <a:p>
                      <a:r>
                        <a:rPr lang="ro-RO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Cursuri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profesională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cadrele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didactice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VET</a:t>
                      </a:r>
                      <a:endParaRPr lang="ro-R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170545"/>
                  </a:ext>
                </a:extLst>
              </a:tr>
              <a:tr h="599065">
                <a:tc>
                  <a:txBody>
                    <a:bodyPr/>
                    <a:lstStyle/>
                    <a:p>
                      <a:r>
                        <a:rPr lang="ro-RO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Cursuri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profesională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cadrele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didactice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VET</a:t>
                      </a:r>
                      <a:endParaRPr lang="ro-R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6857228"/>
                  </a:ext>
                </a:extLst>
              </a:tr>
              <a:tr h="599065">
                <a:tc>
                  <a:txBody>
                    <a:bodyPr/>
                    <a:lstStyle/>
                    <a:p>
                      <a:r>
                        <a:rPr lang="ro-RO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Cursuri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profesională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cadrele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didactice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VET</a:t>
                      </a:r>
                      <a:endParaRPr lang="ro-R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3813064"/>
                  </a:ext>
                </a:extLst>
              </a:tr>
              <a:tr h="599065">
                <a:tc>
                  <a:txBody>
                    <a:bodyPr/>
                    <a:lstStyle/>
                    <a:p>
                      <a:r>
                        <a:rPr lang="ro-RO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Cursuri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profesională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cadrele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didactice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VET</a:t>
                      </a:r>
                      <a:endParaRPr lang="ro-R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2301290"/>
                  </a:ext>
                </a:extLst>
              </a:tr>
              <a:tr h="599065">
                <a:tc>
                  <a:txBody>
                    <a:bodyPr/>
                    <a:lstStyle/>
                    <a:p>
                      <a:r>
                        <a:rPr lang="ro-RO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Cursuri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profesională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cadrele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didactice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VET</a:t>
                      </a:r>
                      <a:endParaRPr lang="ro-R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37574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1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7F64F-A648-48D3-A576-76CEE885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/>
              <a:t>Proiect de Acreditare in implementare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8F98FC-2E35-4D0E-A10E-9F30132F7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Titlul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o-RO" b="1" dirty="0">
                <a:latin typeface="Times New Roman"/>
                <a:ea typeface="Times New Roman"/>
              </a:rPr>
              <a:t>Competențe profesionale la standarde europene pentru elevi și profesori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Calificarea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Tehnician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mecatronist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Nr. de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referință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</a:t>
            </a:r>
            <a:r>
              <a:rPr lang="ro-RO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-1-RO 01-KA121-VET-0000</a:t>
            </a:r>
            <a:r>
              <a:rPr lang="ro-RO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54259</a:t>
            </a:r>
            <a:endParaRPr lang="ro-R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Perioada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01.0</a:t>
            </a:r>
            <a:r>
              <a:rPr lang="ro-RO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.202</a:t>
            </a:r>
            <a:r>
              <a:rPr lang="ro-RO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- 3</a:t>
            </a:r>
            <a:r>
              <a:rPr lang="ro-RO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o-RO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.202</a:t>
            </a:r>
            <a:r>
              <a:rPr lang="ro-RO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Grantul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acreditare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o-RO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5,6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ro-RO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</a:t>
            </a:r>
            <a:endParaRPr lang="ro-R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047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FD0DF6-EC7B-48BA-B05C-49CCEE4D2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Facilitarea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accesului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pe pi</a:t>
            </a:r>
            <a:r>
              <a:rPr lang="ro-RO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aţa muncii europene a 14 elevi prin dobândirea de competenţe specifice domeniului de pregătire prin organizarea de stagii de practică la agenţii economici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;</a:t>
            </a:r>
            <a:endParaRPr lang="ro-RO" sz="2900" b="1" dirty="0">
              <a:effectLst/>
              <a:latin typeface="Arial Nova" panose="020B0504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Promovarea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învățării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limbilor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străine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a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diversității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lingvistice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sociale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și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civice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a 14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elevi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prin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mobilități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europene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pentru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integrarea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absolvenților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pe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piața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muncii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la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nivel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european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;</a:t>
            </a:r>
            <a:endParaRPr lang="ro-RO" sz="2900" b="1" dirty="0">
              <a:effectLst/>
              <a:latin typeface="Arial Nova" panose="020B0504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Dezvoltarea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competen</a:t>
            </a:r>
            <a:r>
              <a:rPr lang="ro-RO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țelor metodice, de specialitate și digitale a </a:t>
            </a:r>
            <a:r>
              <a:rPr lang="ro-RO" sz="2900" b="1" dirty="0" smtClean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5  </a:t>
            </a:r>
            <a:r>
              <a:rPr lang="ro-RO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cadre didactice prin participarea la stagii de formare și perfecționare în companii europene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;</a:t>
            </a:r>
            <a:endParaRPr lang="ro-RO" sz="2900" b="1" dirty="0">
              <a:effectLst/>
              <a:latin typeface="Arial Nova" panose="020B0504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Implicarea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a 3 de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elevi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din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medii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defavorizate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în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activități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transnaționale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pentru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promovarea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echității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incluziunii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oferind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șanse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egale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de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dezvoltare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și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pregătire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profesională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și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personală</a:t>
            </a:r>
            <a:r>
              <a:rPr lang="en-US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;</a:t>
            </a:r>
            <a:endParaRPr lang="ro-RO" sz="2900" b="1" dirty="0">
              <a:effectLst/>
              <a:latin typeface="Arial Nova" panose="020B050402020202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o-RO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Promovarea legislației europene privind sustenabilitatea mediului în rândul a 25 de participanți la proiecte Erasmus+ cu scopul înțelegerii importanței acțiunilor de protejare a mediului</a:t>
            </a:r>
            <a:r>
              <a:rPr lang="ro-RO" sz="29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2900" b="1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1671FD1-5A31-4D36-99C9-85888C149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o-RO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OBIECTIVE</a:t>
            </a:r>
          </a:p>
        </p:txBody>
      </p:sp>
    </p:spTree>
    <p:extLst>
      <p:ext uri="{BB962C8B-B14F-4D97-AF65-F5344CB8AC3E}">
        <p14:creationId xmlns:p14="http://schemas.microsoft.com/office/powerpoint/2010/main" val="25318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D6EFF9-1E63-464F-9C9C-C8634993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planificate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8B7B1753-D023-4B9C-8329-9AE998E4B8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029543"/>
              </p:ext>
            </p:extLst>
          </p:nvPr>
        </p:nvGraphicFramePr>
        <p:xfrm>
          <a:off x="619760" y="2042160"/>
          <a:ext cx="11013439" cy="4018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925">
                  <a:extLst>
                    <a:ext uri="{9D8B030D-6E8A-4147-A177-3AD203B41FA5}">
                      <a16:colId xmlns:a16="http://schemas.microsoft.com/office/drawing/2014/main" xmlns="" val="3980369015"/>
                    </a:ext>
                  </a:extLst>
                </a:gridCol>
                <a:gridCol w="2260179">
                  <a:extLst>
                    <a:ext uri="{9D8B030D-6E8A-4147-A177-3AD203B41FA5}">
                      <a16:colId xmlns:a16="http://schemas.microsoft.com/office/drawing/2014/main" xmlns="" val="2624303155"/>
                    </a:ext>
                  </a:extLst>
                </a:gridCol>
                <a:gridCol w="2680776">
                  <a:extLst>
                    <a:ext uri="{9D8B030D-6E8A-4147-A177-3AD203B41FA5}">
                      <a16:colId xmlns:a16="http://schemas.microsoft.com/office/drawing/2014/main" xmlns="" val="4220637160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xmlns="" val="2280029348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xmlns="" val="2677285223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xmlns="" val="1551138031"/>
                    </a:ext>
                  </a:extLst>
                </a:gridCol>
              </a:tblGrid>
              <a:tr h="1030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Nr. </a:t>
                      </a:r>
                      <a:r>
                        <a:rPr lang="en-US" sz="1400" b="1" dirty="0" err="1">
                          <a:effectLst/>
                        </a:rPr>
                        <a:t>crt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ro-R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Tipul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activității</a:t>
                      </a:r>
                      <a:endParaRPr lang="ro-R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          </a:t>
                      </a:r>
                      <a:r>
                        <a:rPr lang="en-US" sz="1400" b="1" dirty="0" err="1">
                          <a:effectLst/>
                        </a:rPr>
                        <a:t>Perioada</a:t>
                      </a:r>
                      <a:endParaRPr lang="en-US" sz="14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Locația</a:t>
                      </a:r>
                      <a:endParaRPr lang="ro-R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Nr. </a:t>
                      </a:r>
                      <a:r>
                        <a:rPr lang="en-US" sz="1400" b="1" dirty="0" err="1">
                          <a:effectLst/>
                        </a:rPr>
                        <a:t>estimativ</a:t>
                      </a:r>
                      <a:r>
                        <a:rPr lang="en-US" sz="1400" b="1" dirty="0">
                          <a:effectLst/>
                        </a:rPr>
                        <a:t> al </a:t>
                      </a:r>
                      <a:r>
                        <a:rPr lang="en-US" sz="1400" b="1" dirty="0" err="1">
                          <a:effectLst/>
                        </a:rPr>
                        <a:t>elevilor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participanți</a:t>
                      </a:r>
                      <a:r>
                        <a:rPr lang="en-US" sz="1400" b="1" dirty="0">
                          <a:effectLst/>
                        </a:rPr>
                        <a:t> la </a:t>
                      </a:r>
                      <a:r>
                        <a:rPr lang="en-US" sz="1400" b="1" dirty="0" err="1">
                          <a:effectLst/>
                        </a:rPr>
                        <a:t>mobilitate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în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străinătate</a:t>
                      </a:r>
                      <a:endParaRPr lang="ro-R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</a:rPr>
                        <a:t>Nr. </a:t>
                      </a:r>
                      <a:r>
                        <a:rPr lang="en-US" sz="1400" b="1" dirty="0" err="1">
                          <a:effectLst/>
                        </a:rPr>
                        <a:t>estimativ</a:t>
                      </a:r>
                      <a:r>
                        <a:rPr lang="en-US" sz="1400" b="1" dirty="0">
                          <a:effectLst/>
                        </a:rPr>
                        <a:t> al </a:t>
                      </a:r>
                      <a:r>
                        <a:rPr lang="en-US" sz="1400" b="1" dirty="0" err="1">
                          <a:effectLst/>
                        </a:rPr>
                        <a:t>cadrelor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didactice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participanți</a:t>
                      </a:r>
                      <a:r>
                        <a:rPr lang="en-US" sz="1400" b="1" dirty="0">
                          <a:effectLst/>
                        </a:rPr>
                        <a:t> la </a:t>
                      </a:r>
                      <a:r>
                        <a:rPr lang="en-US" sz="1400" b="1" dirty="0" err="1">
                          <a:effectLst/>
                        </a:rPr>
                        <a:t>mobilitate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în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străinătate</a:t>
                      </a:r>
                      <a:endParaRPr lang="ro-R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73304184"/>
                  </a:ext>
                </a:extLst>
              </a:tr>
              <a:tr h="15856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Învățare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pe termen </a:t>
                      </a: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scurt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prin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mobilitatea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cursanţilor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VET</a:t>
                      </a:r>
                      <a:endParaRPr lang="ro-RO" sz="2000" b="1" dirty="0">
                        <a:effectLst/>
                        <a:latin typeface="Microsoft Sans Serif" pitchFamily="34" charset="0"/>
                        <a:ea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b="1" dirty="0" smtClean="0">
                          <a:effectLst/>
                        </a:rPr>
                        <a:t>1</a:t>
                      </a:r>
                      <a:r>
                        <a:rPr lang="en-US" sz="2000" b="1" dirty="0" smtClean="0">
                          <a:effectLst/>
                        </a:rPr>
                        <a:t>3.0</a:t>
                      </a:r>
                      <a:r>
                        <a:rPr lang="ro-RO" sz="2000" b="1" dirty="0" smtClean="0">
                          <a:effectLst/>
                        </a:rPr>
                        <a:t>3</a:t>
                      </a:r>
                      <a:r>
                        <a:rPr lang="en-US" sz="2000" b="1" dirty="0" smtClean="0">
                          <a:effectLst/>
                        </a:rPr>
                        <a:t>.</a:t>
                      </a:r>
                      <a:r>
                        <a:rPr lang="ro-RO" sz="2000" b="1" dirty="0" smtClean="0">
                          <a:effectLst/>
                        </a:rPr>
                        <a:t>2023</a:t>
                      </a:r>
                      <a:r>
                        <a:rPr lang="en-US" sz="2000" b="1" dirty="0" smtClean="0">
                          <a:effectLst/>
                        </a:rPr>
                        <a:t>-</a:t>
                      </a:r>
                      <a:r>
                        <a:rPr lang="ro-RO" sz="2000" b="1" dirty="0" smtClean="0">
                          <a:effectLst/>
                        </a:rPr>
                        <a:t>24</a:t>
                      </a:r>
                      <a:r>
                        <a:rPr lang="en-US" sz="2000" b="1" dirty="0" smtClean="0">
                          <a:effectLst/>
                        </a:rPr>
                        <a:t>.0</a:t>
                      </a:r>
                      <a:r>
                        <a:rPr lang="ro-RO" sz="2000" b="1" dirty="0" smtClean="0">
                          <a:effectLst/>
                        </a:rPr>
                        <a:t>4</a:t>
                      </a:r>
                      <a:r>
                        <a:rPr lang="en-US" sz="2000" b="1" dirty="0" smtClean="0">
                          <a:effectLst/>
                        </a:rPr>
                        <a:t>. 202</a:t>
                      </a:r>
                      <a:r>
                        <a:rPr lang="ro-RO" sz="2000" b="1" dirty="0" smtClean="0">
                          <a:effectLst/>
                        </a:rPr>
                        <a:t>3</a:t>
                      </a:r>
                      <a:endParaRPr lang="ro-R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b="1" dirty="0" smtClean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Cipru</a:t>
                      </a:r>
                      <a:endParaRPr lang="en-US" sz="2000" b="1" dirty="0" smtClean="0">
                        <a:effectLst/>
                        <a:latin typeface="Microsoft Sans Serif" pitchFamily="34" charset="0"/>
                        <a:ea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14  </a:t>
                      </a:r>
                      <a:endParaRPr lang="ro-RO" sz="2000" b="1" dirty="0">
                        <a:effectLst/>
                        <a:latin typeface="Microsoft Sans Serif" pitchFamily="34" charset="0"/>
                        <a:ea typeface="Microsoft Sans Serif" pitchFamily="34" charset="0"/>
                        <a:cs typeface="Microsoft Sans Serif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(</a:t>
                      </a:r>
                      <a:r>
                        <a:rPr lang="ro-RO" sz="2000" b="1" dirty="0" smtClean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6 </a:t>
                      </a:r>
                      <a:r>
                        <a:rPr lang="ro-RO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elevi proveniți din medii dezavantajate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)</a:t>
                      </a:r>
                      <a:endParaRPr lang="ro-RO" sz="2000" b="1" dirty="0">
                        <a:effectLst/>
                        <a:latin typeface="Microsoft Sans Serif" pitchFamily="34" charset="0"/>
                        <a:ea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2</a:t>
                      </a:r>
                      <a:endParaRPr lang="ro-R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0578378"/>
                  </a:ext>
                </a:extLst>
              </a:tr>
              <a:tr h="1183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2.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Cursuri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și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formare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profesională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pentru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cadrele</a:t>
                      </a:r>
                      <a:r>
                        <a:rPr lang="en-US" sz="2000" b="1" dirty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didactice</a:t>
                      </a:r>
                      <a:r>
                        <a:rPr lang="en-US" sz="2000" b="1" dirty="0" smtClean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 VET</a:t>
                      </a:r>
                      <a:endParaRPr lang="ro-RO" sz="2000" b="1" dirty="0">
                        <a:effectLst/>
                        <a:latin typeface="Microsoft Sans Serif" pitchFamily="34" charset="0"/>
                        <a:ea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b="1" dirty="0" smtClean="0">
                          <a:effectLst/>
                        </a:rPr>
                        <a:t>27</a:t>
                      </a:r>
                      <a:r>
                        <a:rPr lang="en-US" sz="2000" b="1" dirty="0" smtClean="0">
                          <a:effectLst/>
                        </a:rPr>
                        <a:t>.0</a:t>
                      </a:r>
                      <a:r>
                        <a:rPr lang="ro-RO" sz="2000" b="1" dirty="0" smtClean="0">
                          <a:effectLst/>
                        </a:rPr>
                        <a:t>3</a:t>
                      </a:r>
                      <a:r>
                        <a:rPr lang="en-US" sz="2000" b="1" dirty="0" smtClean="0">
                          <a:effectLst/>
                        </a:rPr>
                        <a:t>.</a:t>
                      </a:r>
                      <a:r>
                        <a:rPr lang="ro-RO" sz="2000" b="1" dirty="0" smtClean="0">
                          <a:effectLst/>
                        </a:rPr>
                        <a:t>2023</a:t>
                      </a:r>
                      <a:r>
                        <a:rPr lang="en-US" sz="2000" b="1" dirty="0" smtClean="0">
                          <a:effectLst/>
                        </a:rPr>
                        <a:t>-</a:t>
                      </a:r>
                      <a:r>
                        <a:rPr lang="ro-RO" sz="2000" b="1" dirty="0" smtClean="0">
                          <a:effectLst/>
                        </a:rPr>
                        <a:t>05</a:t>
                      </a:r>
                      <a:r>
                        <a:rPr lang="en-US" sz="2000" b="1" dirty="0" smtClean="0">
                          <a:effectLst/>
                        </a:rPr>
                        <a:t>.0</a:t>
                      </a:r>
                      <a:r>
                        <a:rPr lang="ro-RO" sz="2000" b="1" dirty="0" smtClean="0">
                          <a:effectLst/>
                        </a:rPr>
                        <a:t>4</a:t>
                      </a:r>
                      <a:r>
                        <a:rPr lang="en-US" sz="2000" b="1" dirty="0" smtClean="0">
                          <a:effectLst/>
                        </a:rPr>
                        <a:t>.202</a:t>
                      </a:r>
                      <a:r>
                        <a:rPr lang="ro-RO" sz="2000" b="1" dirty="0" smtClean="0">
                          <a:effectLst/>
                        </a:rPr>
                        <a:t>3</a:t>
                      </a:r>
                      <a:endParaRPr lang="ro-R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b="1" dirty="0" smtClean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Cipru</a:t>
                      </a:r>
                      <a:endParaRPr lang="ro-RO" sz="2000" b="1" dirty="0">
                        <a:effectLst/>
                        <a:latin typeface="Microsoft Sans Serif" pitchFamily="34" charset="0"/>
                        <a:ea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b="1" smtClean="0">
                          <a:effectLst/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5</a:t>
                      </a:r>
                      <a:endParaRPr lang="ro-RO" sz="2000" b="1" dirty="0">
                        <a:effectLst/>
                        <a:latin typeface="Microsoft Sans Serif" pitchFamily="34" charset="0"/>
                        <a:ea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ro-R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2616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24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52FB4F-5D7E-4D54-92B7-B0AC61765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0" y="1358392"/>
            <a:ext cx="11887200" cy="481857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mbun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ăț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irea</a:t>
            </a:r>
            <a:r>
              <a:rPr lang="en-US" sz="8000" spc="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form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rii</a:t>
            </a:r>
            <a:r>
              <a:rPr lang="en-US" sz="8000" spc="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profesionale</a:t>
            </a:r>
            <a:r>
              <a:rPr lang="en-US" sz="8000" spc="6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la</a:t>
            </a:r>
            <a:r>
              <a:rPr lang="en-US" sz="8000" spc="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standarde</a:t>
            </a:r>
            <a:r>
              <a:rPr lang="en-US" sz="8000" spc="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nalte</a:t>
            </a:r>
            <a:r>
              <a:rPr lang="en-US" sz="8000" spc="6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calitate</a:t>
            </a:r>
            <a:r>
              <a:rPr lang="en-US" sz="8000" spc="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5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8000" spc="6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profesionalism</a:t>
            </a:r>
            <a:r>
              <a:rPr lang="en-US" sz="8000" spc="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pentru</a:t>
            </a:r>
            <a:r>
              <a:rPr lang="en-US" sz="8000" spc="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</a:t>
            </a:r>
            <a:r>
              <a:rPr lang="en-US" sz="8000" spc="6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mai</a:t>
            </a:r>
            <a:r>
              <a:rPr lang="en-US" sz="80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u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oara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mobilitate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insertie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pia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for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ei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munc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locale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europene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a absolvenților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prin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transferul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bune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practici</a:t>
            </a:r>
            <a:r>
              <a:rPr lang="en-US" sz="8000" spc="-2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pot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fi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dobandite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2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organiza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ii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europene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.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Totodat</a:t>
            </a:r>
            <a:r>
              <a:rPr lang="ro-RO" sz="80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va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avea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vedere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cre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terea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nivelului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calificare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gradului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adecvare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competen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elor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formate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la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nevoile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pie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ei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muncii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interne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3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europene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pentru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elevii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participan</a:t>
            </a:r>
            <a:r>
              <a:rPr lang="ro-RO" sz="80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.</a:t>
            </a:r>
            <a:endParaRPr lang="ro-RO" sz="80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Comunicarea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3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ntr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-o</a:t>
            </a:r>
            <a:r>
              <a:rPr lang="en-US" sz="8000" spc="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limb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str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nă</a:t>
            </a:r>
            <a:r>
              <a:rPr lang="en-US" sz="8000" spc="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reprezint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una</a:t>
            </a:r>
            <a:r>
              <a:rPr lang="en-US" sz="8000" spc="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din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competen</a:t>
            </a:r>
            <a:r>
              <a:rPr lang="ro-RO" sz="80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ele</a:t>
            </a:r>
            <a:r>
              <a:rPr lang="en-US" sz="8000" spc="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esen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iale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neces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rii</a:t>
            </a:r>
            <a:r>
              <a:rPr lang="en-US" sz="8000" spc="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integr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rii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cu</a:t>
            </a:r>
            <a:r>
              <a:rPr lang="en-US" sz="8000" spc="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succes</a:t>
            </a:r>
            <a:r>
              <a:rPr lang="en-US" sz="8000" spc="-2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pia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muncii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europene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.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Astfel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elevii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vor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avea</a:t>
            </a:r>
            <a:r>
              <a:rPr lang="en-US" sz="8000" spc="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posibilitatea</a:t>
            </a:r>
            <a:r>
              <a:rPr lang="en-US" sz="80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nvăță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rii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limbii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engleze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nu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numai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uz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general,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dar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unor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termeni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specialitate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lucru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va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fi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real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ajutor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momentul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integr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rii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pia</a:t>
            </a:r>
            <a:r>
              <a:rPr lang="ro-RO" sz="80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muncii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Situa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ia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social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3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comunitar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actual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impune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folosirea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tehnologiei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3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procesul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instructiv-educativ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.</a:t>
            </a:r>
            <a:r>
              <a:rPr lang="en-US" sz="80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Chiar</a:t>
            </a:r>
            <a:r>
              <a:rPr lang="en-US" sz="80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dac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cadrele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didactice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din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unitate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sunt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foarte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bine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preg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tite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din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punctul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vedere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al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cuno</a:t>
            </a:r>
            <a:r>
              <a:rPr lang="ro-RO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titelor</a:t>
            </a:r>
            <a:r>
              <a:rPr lang="en-US" sz="80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specialitate</a:t>
            </a:r>
            <a:r>
              <a:rPr lang="en-US" sz="80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care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au,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metodele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folosite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sunt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80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cele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mai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multe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ori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cele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tradi</a:t>
            </a:r>
            <a:r>
              <a:rPr lang="ro-RO" sz="80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80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ionale</a:t>
            </a:r>
            <a:r>
              <a:rPr lang="en-US" sz="80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.</a:t>
            </a:r>
            <a:r>
              <a:rPr lang="en-US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Cadrele didactice vor dobândi </a:t>
            </a:r>
            <a:r>
              <a:rPr lang="ro-RO" sz="8000" spc="20" dirty="0" smtClean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cunoștințe </a:t>
            </a:r>
            <a:r>
              <a:rPr lang="ro-RO" sz="80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noi în domeniul lor de pregătire profesională, dar și competențe digitale atât de necesare în realizarea unui proces instructiv-educativ de calitate și act mai atractiv pentru generații din ce în ce mai conectate cu tehnologia.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6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/>
            </a:r>
            <a:br>
              <a:rPr lang="en-US" sz="62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</a:br>
            <a:r>
              <a:rPr lang="en-US" sz="4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 </a:t>
            </a:r>
            <a:endParaRPr lang="ro-RO" sz="49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4E939D6A-B566-4E09-B768-50B762E8A94F}"/>
              </a:ext>
            </a:extLst>
          </p:cNvPr>
          <p:cNvSpPr/>
          <p:nvPr/>
        </p:nvSpPr>
        <p:spPr>
          <a:xfrm>
            <a:off x="2187492" y="338372"/>
            <a:ext cx="7355840" cy="789432"/>
          </a:xfrm>
          <a:prstGeom prst="homePlate">
            <a:avLst/>
          </a:prstGeom>
          <a:solidFill>
            <a:srgbClr val="83A1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REZULTATE </a:t>
            </a:r>
            <a:r>
              <a:rPr lang="ro-RO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o-RO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ȘTEPTATE</a:t>
            </a:r>
          </a:p>
        </p:txBody>
      </p:sp>
    </p:spTree>
    <p:extLst>
      <p:ext uri="{BB962C8B-B14F-4D97-AF65-F5344CB8AC3E}">
        <p14:creationId xmlns:p14="http://schemas.microsoft.com/office/powerpoint/2010/main" val="40059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A9626C-6D80-4F7E-A6D8-EAF4FDFC9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Rezultatele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imediate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vor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putea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fi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surate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ntoarcerea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din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fiecare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mobilitate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materializeaz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2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2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atitudinea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care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elevii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din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medii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defavorizate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implica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afi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eaz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fa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ță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colectivul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elevi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fa</a:t>
            </a:r>
            <a:r>
              <a:rPr lang="ro-RO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ță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2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cadre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didactice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fa</a:t>
            </a:r>
            <a:r>
              <a:rPr lang="ro-RO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ță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coala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general,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2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nu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ultimul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â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nd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fa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ță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ei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2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2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mediul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social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din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care</a:t>
            </a:r>
            <a:r>
              <a:rPr lang="en-US" sz="2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provin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.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termen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mediu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2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lung,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se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asteapt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sc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dere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cu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cel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putin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50%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abandonului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3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colar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situa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ie</a:t>
            </a:r>
            <a:r>
              <a:rPr lang="en-US" sz="2800" spc="-2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2800" spc="-2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cola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ră</a:t>
            </a:r>
            <a:r>
              <a:rPr lang="en-US" sz="2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1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mbun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ro-RO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it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28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2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accesul</a:t>
            </a:r>
            <a:r>
              <a:rPr lang="en-US" sz="28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</a:t>
            </a:r>
            <a:r>
              <a:rPr lang="en-US" sz="28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absolven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2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califica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</a:t>
            </a:r>
            <a:r>
              <a:rPr lang="en-US" sz="28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</a:t>
            </a:r>
            <a:r>
              <a:rPr lang="en-US" sz="2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pia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28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muncii</a:t>
            </a:r>
            <a:endParaRPr lang="ro-RO" sz="2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5"/>
              </a:spcBef>
            </a:pPr>
            <a:endParaRPr lang="ro-RO" sz="2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5"/>
              </a:spcBef>
            </a:pP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2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ntoarcerea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din</a:t>
            </a:r>
            <a:r>
              <a:rPr lang="en-US" sz="2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mobilitate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2800" spc="2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tept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ăm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participan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ii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dovad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un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comportament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net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3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mbun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ăț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it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2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ceea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ce</a:t>
            </a:r>
            <a:r>
              <a:rPr lang="en-US" sz="2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prive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protejarea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mediului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.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Se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teapt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totodat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implicarea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lor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in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ac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iuni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mediatizare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2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protec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iei</a:t>
            </a:r>
            <a:r>
              <a:rPr lang="en-US" sz="2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mediului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nivelul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pc="2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ș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colii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o-RO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î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care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prezinte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experien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ț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care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au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avut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-o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din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acest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punct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en-US" sz="2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vedere</a:t>
            </a:r>
            <a:r>
              <a:rPr lang="en-US" sz="2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</a:t>
            </a:r>
            <a:r>
              <a:rPr lang="en-US" sz="2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parcursul</a:t>
            </a:r>
            <a:r>
              <a:rPr lang="en-US" sz="2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2800" dirty="0" err="1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mobilit</a:t>
            </a:r>
            <a:r>
              <a:rPr lang="ro-RO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ăț</a:t>
            </a:r>
            <a:r>
              <a:rPr lang="en-US" sz="2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ii.</a:t>
            </a:r>
            <a:endParaRPr lang="ro-RO" sz="2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A87F56F-358A-4A15-8077-19297B9D3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093" y="532737"/>
            <a:ext cx="8531749" cy="993915"/>
          </a:xfrm>
          <a:prstGeom prst="homePlate">
            <a:avLst/>
          </a:prstGeom>
          <a:solidFill>
            <a:srgbClr val="83A1D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REZULTATE A</a:t>
            </a:r>
            <a:r>
              <a:rPr lang="ro-RO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ȘTEPTATE</a:t>
            </a:r>
          </a:p>
        </p:txBody>
      </p:sp>
    </p:spTree>
    <p:extLst>
      <p:ext uri="{BB962C8B-B14F-4D97-AF65-F5344CB8AC3E}">
        <p14:creationId xmlns:p14="http://schemas.microsoft.com/office/powerpoint/2010/main" val="29193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0C6C-BD5A-4982-BD6D-CE47D65F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/>
              <a:t>ERASMUS+, o șansă pentru școala ta!</a:t>
            </a:r>
          </a:p>
        </p:txBody>
      </p:sp>
      <p:pic>
        <p:nvPicPr>
          <p:cNvPr id="6146" name="Picture 2" descr="Logo">
            <a:extLst>
              <a:ext uri="{FF2B5EF4-FFF2-40B4-BE49-F238E27FC236}">
                <a16:creationId xmlns:a16="http://schemas.microsoft.com/office/drawing/2014/main" xmlns="" id="{0FC03EB7-A39E-4C58-BA8D-F3F0EFB0A9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" y="2053404"/>
            <a:ext cx="11186160" cy="443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6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C0A65337E8454F9B4A1FD7607B9D49" ma:contentTypeVersion="2" ma:contentTypeDescription="Create a new document." ma:contentTypeScope="" ma:versionID="4fdd1252dd6fdec381668081ff18c44d">
  <xsd:schema xmlns:xsd="http://www.w3.org/2001/XMLSchema" xmlns:xs="http://www.w3.org/2001/XMLSchema" xmlns:p="http://schemas.microsoft.com/office/2006/metadata/properties" xmlns:ns3="1ebc81ab-b700-4f47-a4ce-6d16b4afc092" targetNamespace="http://schemas.microsoft.com/office/2006/metadata/properties" ma:root="true" ma:fieldsID="55df2ae8f9bbe1e08757dc7d0010769b" ns3:_="">
    <xsd:import namespace="1ebc81ab-b700-4f47-a4ce-6d16b4afc0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c81ab-b700-4f47-a4ce-6d16b4afc0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FE6E2F-4FEB-4886-970B-58A581C8B2C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1ebc81ab-b700-4f47-a4ce-6d16b4afc092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2C03FB0-D8E1-4B86-9681-D571FFBD25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bc81ab-b700-4f47-a4ce-6d16b4afc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A67300-775A-4B0A-B6F7-3E6BCC1EAC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1151</Words>
  <Application>Microsoft Office PowerPoint</Application>
  <PresentationFormat>Custom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Proiect de Acreditare in implementare</vt:lpstr>
      <vt:lpstr>OBIECTIVE</vt:lpstr>
      <vt:lpstr>Activități planificate: </vt:lpstr>
      <vt:lpstr>PowerPoint Presentation</vt:lpstr>
      <vt:lpstr>REZULTATE AȘTEPTATE</vt:lpstr>
      <vt:lpstr>ERASMUS+, o șansă pentru școala ta!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GOGU ELENA</dc:creator>
  <cp:lastModifiedBy>director</cp:lastModifiedBy>
  <cp:revision>27</cp:revision>
  <dcterms:created xsi:type="dcterms:W3CDTF">2022-02-06T11:10:24Z</dcterms:created>
  <dcterms:modified xsi:type="dcterms:W3CDTF">2023-03-16T11:17:59Z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0x010100FAC0A65337E8454F9B4A1FD7607B9D49</vt:lpwstr>
  </property>
</Properties>
</file>