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88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90" r:id="rId11"/>
    <p:sldId id="293" r:id="rId12"/>
    <p:sldId id="309" r:id="rId13"/>
    <p:sldId id="308" r:id="rId14"/>
    <p:sldId id="310" r:id="rId15"/>
    <p:sldId id="289" r:id="rId16"/>
  </p:sldIdLst>
  <p:sldSz cx="9144000" cy="5143500" type="screen16x9"/>
  <p:notesSz cx="6858000" cy="9144000"/>
  <p:embeddedFontLst>
    <p:embeddedFont>
      <p:font typeface="Itim" charset="-34"/>
      <p:regular r:id="rId18"/>
    </p:embeddedFont>
    <p:embeddedFont>
      <p:font typeface="Elephant" pitchFamily="18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Bahnschrift SemiBold" pitchFamily="3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D5D998E-96D7-47EE-AB73-34D1C8C38130}">
  <a:tblStyle styleId="{AD5D998E-96D7-47EE-AB73-34D1C8C381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274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444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CD7265-4CA1-496D-BAB4-A5CC43AD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DE5BA3-7D9F-4216-91E6-09C076170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0DEB9E-4AF4-43D7-922D-E22D4E66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EA849A5-F7E9-4E91-AD06-C4F36813B48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D26B2B-41E2-41B5-9ED7-6D81AF04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622124-AA8D-4EA7-AD55-8C61806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1F078BD-1D45-4937-8E03-531F0AE1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2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hnotran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ceu.gheorgheduca@yahoo.r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scfr.r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021188" y="2067694"/>
            <a:ext cx="5112568" cy="121691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 smtClean="0"/>
              <a:t>Liceul Tehnologic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“Gheorghe </a:t>
            </a:r>
            <a:r>
              <a:rPr lang="en-US" sz="2800" dirty="0" err="1" smtClean="0"/>
              <a:t>Duca</a:t>
            </a:r>
            <a:r>
              <a:rPr lang="en-US" sz="2800" dirty="0" smtClean="0"/>
              <a:t>”</a:t>
            </a:r>
            <a:r>
              <a:rPr lang="ro-RO" sz="2800" dirty="0" smtClean="0"/>
              <a:t> Constanța</a:t>
            </a:r>
            <a:endParaRPr sz="2800"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smtClean="0">
                <a:latin typeface="Bahnschrift SemiBold" pitchFamily="34" charset="0"/>
              </a:rPr>
              <a:t>OFERTĂ EDUCAȚIONALĂ AN ȘCOLAR 2022-2023</a:t>
            </a:r>
            <a:endParaRPr lang="pt-BR" sz="1400" dirty="0">
              <a:latin typeface="Bahnschrift SemiBold" pitchFamily="34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B61ECE-6B5B-41D4-B8E6-ADC5BEA7F4A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2427"/>
          <a:stretch/>
        </p:blipFill>
        <p:spPr bwMode="auto">
          <a:xfrm>
            <a:off x="2641850" y="0"/>
            <a:ext cx="6502149" cy="5143493"/>
          </a:xfrm>
          <a:prstGeom prst="rect">
            <a:avLst/>
          </a:prstGeom>
          <a:noFill/>
        </p:spPr>
      </p:pic>
      <p:sp>
        <p:nvSpPr>
          <p:cNvPr id="41" name="Rectangle 34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C36038-A417-4541-ACB2-11FF26DD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92" y="660082"/>
            <a:ext cx="2578608" cy="1054418"/>
          </a:xfrm>
        </p:spPr>
        <p:txBody>
          <a:bodyPr anchor="b">
            <a:noAutofit/>
          </a:bodyPr>
          <a:lstStyle/>
          <a:p>
            <a:r>
              <a:rPr lang="ro-RO" sz="900" dirty="0"/>
              <a:t>S.C. TEHNOTRANS FEROVIAR S.R.L. – înființată în anul 2009</a:t>
            </a:r>
            <a:r>
              <a:rPr lang="en-US" sz="900" dirty="0"/>
              <a:t/>
            </a:r>
            <a:br>
              <a:rPr lang="en-US" sz="900" dirty="0"/>
            </a:br>
            <a:r>
              <a:rPr lang="ro-RO" sz="900" dirty="0"/>
              <a:t> </a:t>
            </a:r>
            <a:r>
              <a:rPr lang="en-US" sz="900" dirty="0"/>
              <a:t/>
            </a:r>
            <a:br>
              <a:rPr lang="en-US" sz="900" dirty="0"/>
            </a:br>
            <a:r>
              <a:rPr lang="ro-RO" sz="900" dirty="0"/>
              <a:t>Incinta Port Constanța, Dana 17, Constanța, România</a:t>
            </a:r>
            <a:r>
              <a:rPr lang="en-US" sz="900" dirty="0"/>
              <a:t/>
            </a:r>
            <a:br>
              <a:rPr lang="en-US" sz="900" dirty="0"/>
            </a:br>
            <a:r>
              <a:rPr lang="ro-RO" sz="900" dirty="0"/>
              <a:t>email</a:t>
            </a:r>
            <a:r>
              <a:rPr lang="en-US" sz="900" dirty="0"/>
              <a:t>: office@tehnotrans.com</a:t>
            </a:r>
            <a:br>
              <a:rPr lang="en-US" sz="900" dirty="0"/>
            </a:br>
            <a:r>
              <a:rPr lang="ro-RO" sz="900" dirty="0"/>
              <a:t>site</a:t>
            </a:r>
            <a:r>
              <a:rPr lang="en-US" sz="900" dirty="0"/>
              <a:t>:  </a:t>
            </a:r>
            <a:r>
              <a:rPr lang="ro-RO" sz="900" u="sng" dirty="0">
                <a:hlinkClick r:id="rId3"/>
              </a:rPr>
              <a:t>www.tehnotrans.com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/>
              <a:t>telefon</a:t>
            </a:r>
            <a:r>
              <a:rPr lang="en-US" sz="900" dirty="0"/>
              <a:t>/fax: +40(0)241601601</a:t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60BF9E-C3FF-4A6B-97ED-7D3929B2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85" y="1846326"/>
            <a:ext cx="5022342" cy="2405444"/>
          </a:xfrm>
        </p:spPr>
        <p:txBody>
          <a:bodyPr anchor="t">
            <a:noAutofit/>
          </a:bodyPr>
          <a:lstStyle/>
          <a:p>
            <a:pPr marL="34290" indent="0">
              <a:lnSpc>
                <a:spcPct val="100000"/>
              </a:lnSpc>
              <a:buNone/>
            </a:pPr>
            <a:r>
              <a:rPr lang="ro-RO" sz="1200" i="1" dirty="0"/>
              <a:t>Domeniul principal de activitate: </a:t>
            </a:r>
            <a:r>
              <a:rPr lang="ro-RO" sz="1200" dirty="0"/>
              <a:t>Transport de marfă pe calea ferată</a:t>
            </a:r>
            <a:endParaRPr lang="en-US" sz="1200" dirty="0"/>
          </a:p>
          <a:p>
            <a:pPr marL="34290" indent="0">
              <a:lnSpc>
                <a:spcPct val="100000"/>
              </a:lnSpc>
              <a:buNone/>
            </a:pPr>
            <a:endParaRPr lang="en-US" sz="1200" i="1" dirty="0"/>
          </a:p>
          <a:p>
            <a:pPr marL="34290" indent="0">
              <a:lnSpc>
                <a:spcPct val="100000"/>
              </a:lnSpc>
              <a:buNone/>
            </a:pPr>
            <a:r>
              <a:rPr lang="ro-RO" sz="1200" i="1" dirty="0"/>
              <a:t>Activități conexe</a:t>
            </a:r>
            <a:endParaRPr lang="en-US" sz="1200" i="1" dirty="0"/>
          </a:p>
          <a:p>
            <a:pPr indent="-137160">
              <a:lnSpc>
                <a:spcPct val="100000"/>
              </a:lnSpc>
            </a:pPr>
            <a:r>
              <a:rPr lang="ro-RO" sz="1200" dirty="0"/>
              <a:t>Revizii, reparații periodice, reparații accidentale și întreținerea curentă a locomotivelor</a:t>
            </a:r>
            <a:endParaRPr lang="en-US" sz="1200" dirty="0"/>
          </a:p>
          <a:p>
            <a:pPr indent="-137160">
              <a:lnSpc>
                <a:spcPct val="100000"/>
              </a:lnSpc>
            </a:pPr>
            <a:r>
              <a:rPr lang="ro-RO" sz="1200" dirty="0"/>
              <a:t>Revizii, reparații accidentale și întreținerea curentă a vagoanelor de marfă</a:t>
            </a:r>
            <a:endParaRPr lang="en-US" sz="1200" dirty="0"/>
          </a:p>
          <a:p>
            <a:pPr indent="-137160">
              <a:lnSpc>
                <a:spcPct val="100000"/>
              </a:lnSpc>
            </a:pPr>
            <a:r>
              <a:rPr lang="ro-RO" sz="1200" dirty="0"/>
              <a:t>Modernizări locomotive</a:t>
            </a:r>
            <a:endParaRPr lang="en-US" sz="1200" dirty="0"/>
          </a:p>
          <a:p>
            <a:pPr indent="-137160">
              <a:lnSpc>
                <a:spcPct val="100000"/>
              </a:lnSpc>
            </a:pPr>
            <a:r>
              <a:rPr lang="ro-RO" sz="1200" dirty="0"/>
              <a:t>Reparații navale</a:t>
            </a:r>
            <a:endParaRPr lang="en-US" sz="1200" dirty="0"/>
          </a:p>
          <a:p>
            <a:pPr indent="-137160">
              <a:lnSpc>
                <a:spcPct val="100000"/>
              </a:lnSpc>
            </a:pPr>
            <a:r>
              <a:rPr lang="ro-RO" sz="1200" dirty="0"/>
              <a:t>Manevră feroviară</a:t>
            </a:r>
            <a:endParaRPr lang="en-US" sz="1200" dirty="0"/>
          </a:p>
          <a:p>
            <a:pPr indent="-137160">
              <a:lnSpc>
                <a:spcPct val="100000"/>
              </a:lnSpc>
            </a:pPr>
            <a:r>
              <a:rPr lang="ro-RO" sz="1200" dirty="0"/>
              <a:t>Revizia tehnică la trenuri la formare, în parcurs și la sosire</a:t>
            </a:r>
            <a:endParaRPr lang="en-US" sz="1200" dirty="0"/>
          </a:p>
          <a:p>
            <a:pPr indent="-137160">
              <a:lnSpc>
                <a:spcPct val="100000"/>
              </a:lnSpc>
            </a:pPr>
            <a:r>
              <a:rPr lang="ro-RO" sz="1200" dirty="0"/>
              <a:t>Formare mecanici de locomotive</a:t>
            </a:r>
            <a:endParaRPr lang="en-US" sz="1200" dirty="0"/>
          </a:p>
          <a:p>
            <a:pPr indent="-137160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A8C391-16AD-4FE9-BB26-D803C2AD69DF}"/>
              </a:ext>
            </a:extLst>
          </p:cNvPr>
          <p:cNvSpPr/>
          <p:nvPr/>
        </p:nvSpPr>
        <p:spPr>
          <a:xfrm>
            <a:off x="240986" y="4083918"/>
            <a:ext cx="4801727" cy="11305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algn="ctr"/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PROMOVEAZĂ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Învățământul profesional și dual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Domeniul: Electromecanică               Calificarea: Electromecanic material rulant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Freeform: Shape 25">
            <a:extLst>
              <a:ext uri="{FF2B5EF4-FFF2-40B4-BE49-F238E27FC236}">
                <a16:creationId xmlns="" xmlns:a16="http://schemas.microsoft.com/office/drawing/2014/main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1299" y="241300"/>
            <a:ext cx="8660121" cy="4660901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0E56E0A-F893-4809-854C-A1DCB9C353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"/>
          <a:stretch/>
        </p:blipFill>
        <p:spPr bwMode="auto">
          <a:xfrm>
            <a:off x="450844" y="490124"/>
            <a:ext cx="4625211" cy="4653376"/>
          </a:xfrm>
          <a:prstGeom prst="rect">
            <a:avLst/>
          </a:prstGeom>
          <a:noFill/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6608438F-33E8-4ECD-8323-B4800E35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8" y="1763515"/>
            <a:ext cx="3150942" cy="994172"/>
          </a:xfrm>
        </p:spPr>
        <p:txBody>
          <a:bodyPr/>
          <a:lstStyle/>
          <a:p>
            <a:r>
              <a:rPr lang="ro-RO" dirty="0" smtClean="0"/>
              <a:t>   </a:t>
            </a:r>
            <a:r>
              <a:rPr lang="en-US" b="1" dirty="0" smtClean="0"/>
              <a:t>AVANTAJE</a:t>
            </a:r>
            <a:r>
              <a:rPr lang="ro-RO" b="1" dirty="0" smtClean="0"/>
              <a:t/>
            </a:r>
            <a:br>
              <a:rPr lang="ro-RO" b="1" dirty="0" smtClean="0"/>
            </a:br>
            <a:r>
              <a:rPr lang="en-US" b="1" dirty="0" smtClean="0"/>
              <a:t>PENTRU </a:t>
            </a:r>
            <a:r>
              <a:rPr lang="en-US" b="1" dirty="0"/>
              <a:t>ELEVI</a:t>
            </a:r>
          </a:p>
        </p:txBody>
      </p:sp>
    </p:spTree>
    <p:extLst>
      <p:ext uri="{BB962C8B-B14F-4D97-AF65-F5344CB8AC3E}">
        <p14:creationId xmlns:p14="http://schemas.microsoft.com/office/powerpoint/2010/main" val="4021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exit, niente rinnovo automatico per l'Erasmus: «Lo rinegozieremo» -  Corriere.it">
            <a:extLst>
              <a:ext uri="{FF2B5EF4-FFF2-40B4-BE49-F238E27FC236}">
                <a16:creationId xmlns="" xmlns:a16="http://schemas.microsoft.com/office/drawing/2014/main" id="{7FBAC07E-D679-4AF8-846F-E90304F8F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3518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6E7B06-4E01-462D-BA29-E0CE24D00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23678"/>
            <a:ext cx="2376264" cy="360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163F18-3E59-491F-A4CB-C84533616F58}"/>
              </a:ext>
            </a:extLst>
          </p:cNvPr>
          <p:cNvSpPr txBox="1"/>
          <p:nvPr/>
        </p:nvSpPr>
        <p:spPr>
          <a:xfrm>
            <a:off x="3811727" y="987574"/>
            <a:ext cx="5112568" cy="10156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o-RO" sz="2000" b="1" dirty="0">
                <a:solidFill>
                  <a:schemeClr val="bg2">
                    <a:lumMod val="10000"/>
                  </a:schemeClr>
                </a:solidFill>
              </a:rPr>
              <a:t>ACREDITARE ERASMUS+  </a:t>
            </a:r>
          </a:p>
          <a:p>
            <a:pPr algn="ctr"/>
            <a:r>
              <a:rPr lang="ro-RO" sz="2000" b="1" dirty="0">
                <a:solidFill>
                  <a:schemeClr val="bg2">
                    <a:lumMod val="10000"/>
                  </a:schemeClr>
                </a:solidFill>
              </a:rPr>
              <a:t> PAȘAPORTUL CĂTRE DEZVOLTAREA ORGANIZ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ro-RO" sz="2000" b="1" dirty="0">
                <a:solidFill>
                  <a:schemeClr val="bg2">
                    <a:lumMod val="10000"/>
                  </a:schemeClr>
                </a:solidFill>
              </a:rPr>
              <a:t>ȚIONALĂ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5790C5-4B63-4163-81AC-27B8367D4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571751"/>
            <a:ext cx="4176464" cy="2088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199BFF-D90A-4834-9B52-103C370F9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64" y="2465732"/>
            <a:ext cx="4163616" cy="23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9F44A3E1-8077-4473-81FC-9BCBD9DA9D82}"/>
              </a:ext>
            </a:extLst>
          </p:cNvPr>
          <p:cNvSpPr/>
          <p:nvPr/>
        </p:nvSpPr>
        <p:spPr>
          <a:xfrm>
            <a:off x="3101341" y="383381"/>
            <a:ext cx="5821679" cy="76081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EAC507-73A4-4367-A399-3DB3FD62E13C}"/>
              </a:ext>
            </a:extLst>
          </p:cNvPr>
          <p:cNvSpPr txBox="1"/>
          <p:nvPr/>
        </p:nvSpPr>
        <p:spPr>
          <a:xfrm>
            <a:off x="3030618" y="383381"/>
            <a:ext cx="5511403" cy="10387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o-RO" sz="2100" dirty="0"/>
              <a:t>PLANUL ERASMUS</a:t>
            </a:r>
            <a:r>
              <a:rPr lang="en-US" sz="2100" dirty="0"/>
              <a:t>+</a:t>
            </a:r>
          </a:p>
          <a:p>
            <a:pPr algn="ctr"/>
            <a:r>
              <a:rPr lang="en-US" sz="2100" dirty="0"/>
              <a:t>PERIOADA  ACREDIT</a:t>
            </a:r>
            <a:r>
              <a:rPr lang="ro-RO" sz="2100" dirty="0"/>
              <a:t>ĂRII 01.03.2021- 31.12.2027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187B36-ABD2-4E80-8101-A38E9BD93554}"/>
              </a:ext>
            </a:extLst>
          </p:cNvPr>
          <p:cNvSpPr txBox="1"/>
          <p:nvPr/>
        </p:nvSpPr>
        <p:spPr>
          <a:xfrm>
            <a:off x="468630" y="1380787"/>
            <a:ext cx="8206740" cy="37627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57175" indent="-25717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Facilitarea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accesului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pi</a:t>
            </a:r>
            <a:r>
              <a:rPr lang="ro-RO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aţa muncii europene a 70 elevi prin dobândirea de competenţe specifice domeniului de pregătire prin organizarea de stagii de practică la agenţii economici, în 5 ani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15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Promovarea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învățării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limbilor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străine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diversității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lingvistice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70 de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mobilități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integrarea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absolvenților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piața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muncii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ani;</a:t>
            </a:r>
            <a:endParaRPr lang="ro-RO" sz="15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țelor metodice, de specialitate și digitale a 40 de cadre didactice prin participarea la stagii de formare și perfecționare în companii europene în 5 ani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15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Implicarea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25 de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defavorizate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transnaționale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promovarea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echității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incluziunii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oferind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șanse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pregătire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profesională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personală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ani;</a:t>
            </a:r>
            <a:endParaRPr lang="ro-RO" sz="15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o-RO" sz="15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Promovarea legislației europene privind sustenabilitatea mediului în rândul a 100 de participanți la proiecte Erasmus+ cu scopul înțelegerii importanței acțiunilor de protejare a mediului în 5 ani.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5ECCFCA-3B69-4B34-8DC0-38D20D7AF498}"/>
              </a:ext>
            </a:extLst>
          </p:cNvPr>
          <p:cNvSpPr/>
          <p:nvPr/>
        </p:nvSpPr>
        <p:spPr>
          <a:xfrm>
            <a:off x="449581" y="572036"/>
            <a:ext cx="1895000" cy="71558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o-RO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5AF824-84C0-4191-AB47-873E1134437F}"/>
              </a:ext>
            </a:extLst>
          </p:cNvPr>
          <p:cNvSpPr txBox="1"/>
          <p:nvPr/>
        </p:nvSpPr>
        <p:spPr>
          <a:xfrm>
            <a:off x="479011" y="698994"/>
            <a:ext cx="203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OBIECTIVE</a:t>
            </a:r>
            <a:endParaRPr lang="ro-RO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03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="" xmlns:a16="http://schemas.microsoft.com/office/drawing/2014/main" id="{0FC03EB7-A39E-4C58-BA8D-F3F0EFB0A9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1710"/>
            <a:ext cx="7992888" cy="23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84355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Titlul</a:t>
            </a:r>
            <a:r>
              <a:rPr lang="en-US" b="1" dirty="0" smtClean="0"/>
              <a:t> </a:t>
            </a:r>
            <a:r>
              <a:rPr lang="en-US" b="1" dirty="0" err="1" smtClean="0"/>
              <a:t>proiectului</a:t>
            </a:r>
            <a:r>
              <a:rPr lang="en-US" b="1" dirty="0" smtClean="0"/>
              <a:t> :  </a:t>
            </a:r>
            <a:r>
              <a:rPr lang="en-US" dirty="0" err="1" smtClean="0"/>
              <a:t>Stagiile</a:t>
            </a:r>
            <a:r>
              <a:rPr lang="en-US" dirty="0" smtClean="0"/>
              <a:t> de </a:t>
            </a:r>
            <a:r>
              <a:rPr lang="en-US" dirty="0" err="1" smtClean="0"/>
              <a:t>pregătire</a:t>
            </a:r>
            <a:r>
              <a:rPr lang="en-US" dirty="0" smtClean="0"/>
              <a:t> </a:t>
            </a:r>
            <a:r>
              <a:rPr lang="en-US" dirty="0" err="1" smtClean="0"/>
              <a:t>practică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companii</a:t>
            </a:r>
            <a:r>
              <a:rPr lang="en-US" dirty="0" smtClean="0"/>
              <a:t> </a:t>
            </a:r>
            <a:r>
              <a:rPr lang="en-US" dirty="0" err="1" smtClean="0"/>
              <a:t>europene</a:t>
            </a:r>
            <a:r>
              <a:rPr lang="en-US" dirty="0" smtClean="0"/>
              <a:t>, un prim pas </a:t>
            </a:r>
            <a:r>
              <a:rPr lang="en-US" dirty="0" err="1" smtClean="0"/>
              <a:t>către</a:t>
            </a:r>
            <a:r>
              <a:rPr lang="en-US" dirty="0" smtClean="0"/>
              <a:t> un </a:t>
            </a:r>
            <a:r>
              <a:rPr lang="en-US" dirty="0" err="1" smtClean="0"/>
              <a:t>angajat</a:t>
            </a:r>
            <a:r>
              <a:rPr lang="en-US" dirty="0" smtClean="0"/>
              <a:t> de </a:t>
            </a:r>
            <a:r>
              <a:rPr lang="en-US" dirty="0" err="1" smtClean="0"/>
              <a:t>succes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piața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endParaRPr lang="en-US" dirty="0"/>
          </a:p>
          <a:p>
            <a:r>
              <a:rPr lang="en-US" b="1" dirty="0"/>
              <a:t>Nr. de </a:t>
            </a:r>
            <a:r>
              <a:rPr lang="en-US" b="1" dirty="0" err="1"/>
              <a:t>referință</a:t>
            </a:r>
            <a:r>
              <a:rPr lang="en-US" b="1" dirty="0"/>
              <a:t> </a:t>
            </a:r>
            <a:r>
              <a:rPr lang="en-US" b="1" dirty="0" err="1"/>
              <a:t>proiect</a:t>
            </a:r>
            <a:r>
              <a:rPr lang="en-US" b="1" dirty="0"/>
              <a:t>: 2021-1-RO 01-KA121-VET-000009296</a:t>
            </a:r>
            <a:endParaRPr lang="en-US" dirty="0"/>
          </a:p>
          <a:p>
            <a:r>
              <a:rPr lang="en-US" b="1" dirty="0" err="1"/>
              <a:t>Perioada</a:t>
            </a:r>
            <a:r>
              <a:rPr lang="en-US" b="1" dirty="0"/>
              <a:t> de </a:t>
            </a:r>
            <a:r>
              <a:rPr lang="en-US" b="1" dirty="0" err="1"/>
              <a:t>implementare</a:t>
            </a:r>
            <a:r>
              <a:rPr lang="en-US" b="1" dirty="0"/>
              <a:t>: 01.09.2021- 30.11.2022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="" xmlns:a16="http://schemas.microsoft.com/office/drawing/2014/main" id="{325166D1-1B21-4128-AC42-61745528E4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00ADDC-18B2-4A99-80EC-AB5A80D96FA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865"/>
          <a:stretch/>
        </p:blipFill>
        <p:spPr bwMode="auto">
          <a:xfrm>
            <a:off x="15" y="1"/>
            <a:ext cx="4640244" cy="5143499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9" name="Group 11">
            <a:extLst>
              <a:ext uri="{FF2B5EF4-FFF2-40B4-BE49-F238E27FC236}">
                <a16:creationId xmlns="" xmlns:a16="http://schemas.microsoft.com/office/drawing/2014/main" id="{E6517BAC-C80F-4065-90D8-703493E0B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46526" y="1"/>
            <a:ext cx="656039" cy="5143091"/>
            <a:chOff x="5395368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84DCDA5-A261-4103-B44C-068DCEA033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="" xmlns:a16="http://schemas.microsoft.com/office/drawing/2014/main" id="{4E59A2A1-1352-47AA-80C2-0FF53759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CFE5B0-8C98-414D-9EC6-618E3180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6" y="555526"/>
            <a:ext cx="372369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o-RO" sz="2400" b="1" dirty="0">
                <a:solidFill>
                  <a:schemeClr val="bg1">
                    <a:alpha val="80000"/>
                  </a:schemeClr>
                </a:solidFill>
              </a:rPr>
              <a:t>Vino să te pregătești alături de noi pentru o carieră de </a:t>
            </a:r>
            <a:r>
              <a:rPr lang="ro-RO" sz="2400" b="1" dirty="0" smtClean="0">
                <a:solidFill>
                  <a:schemeClr val="bg1">
                    <a:alpha val="80000"/>
                  </a:schemeClr>
                </a:solidFill>
              </a:rPr>
              <a:t>succes!</a:t>
            </a:r>
            <a:endParaRPr lang="en-US" sz="2400" dirty="0" smtClean="0">
              <a:solidFill>
                <a:schemeClr val="bg1">
                  <a:alpha val="80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bg1">
                  <a:alpha val="8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82496"/>
            <a:ext cx="3096344" cy="269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5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 descr="De ce și-a pierdut elevii Liceul Tehnologic &quot;Gheorghe Duca&quot; | Cuget Liber">
            <a:extLst>
              <a:ext uri="{FF2B5EF4-FFF2-40B4-BE49-F238E27FC236}">
                <a16:creationId xmlns="" xmlns:a16="http://schemas.microsoft.com/office/drawing/2014/main" id="{69716724-8E9C-4C98-9696-F1D46D6AB2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5263" r="29531"/>
          <a:stretch/>
        </p:blipFill>
        <p:spPr bwMode="auto">
          <a:xfrm>
            <a:off x="2642616" y="7"/>
            <a:ext cx="6501384" cy="5143493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7004405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823871-38D6-41D3-9F38-E907FB69E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942976"/>
            <a:ext cx="3862102" cy="3874137"/>
          </a:xfrm>
        </p:spPr>
        <p:txBody>
          <a:bodyPr anchor="b">
            <a:noAutofit/>
          </a:bodyPr>
          <a:lstStyle/>
          <a:p>
            <a:r>
              <a:rPr lang="ro-RO" sz="1800" dirty="0"/>
              <a:t>LICEUL TEHNOLOGIC ”GHEORGHE DUCA” CONSTANȚA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o-RO" sz="1800" dirty="0"/>
              <a:t>Str. Vifor Haiducul. Nr.34, Constanța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o-RO" sz="1800" dirty="0"/>
              <a:t>email </a:t>
            </a:r>
            <a:r>
              <a:rPr lang="ro-RO" sz="1800" u="sng" dirty="0">
                <a:hlinkClick r:id="rId3"/>
              </a:rPr>
              <a:t>liceu.gheorgheduca@yahoo.ro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o-RO" sz="1800" dirty="0"/>
              <a:t>site</a:t>
            </a:r>
            <a:r>
              <a:rPr lang="en-US" sz="1800" dirty="0"/>
              <a:t>: </a:t>
            </a:r>
            <a:r>
              <a:rPr lang="en-US" sz="1800" u="sng" dirty="0">
                <a:hlinkClick r:id="rId4"/>
              </a:rPr>
              <a:t>www.gscfr.ro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telefon</a:t>
            </a:r>
            <a:r>
              <a:rPr lang="en-US" sz="1800" dirty="0"/>
              <a:t>/fax 0341/405806</a:t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r>
              <a:rPr lang="ro-RO" sz="1800" dirty="0"/>
              <a:t>VIZIUNE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o-RO" sz="1800" dirty="0"/>
              <a:t>“Să implementăm acte şi procese  de educaţie la dimensiuni Europene”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o-RO" sz="1800" dirty="0"/>
              <a:t>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o-RO" sz="1800" dirty="0"/>
              <a:t>MISIUNE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o-RO" sz="1800" dirty="0"/>
              <a:t>“Să dezvoltăm servicii de educaţie şi formare socio- profesională de calitate aducând beneficii maxime elevilor, profesorilor, comunităţii locale.”</a:t>
            </a: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0772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94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85481"/>
            <a:ext cx="35283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884" y="182739"/>
            <a:ext cx="3312368" cy="3077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latin typeface="Elephant" pitchFamily="18" charset="0"/>
              </a:rPr>
              <a:t>Cine suntem noi?</a:t>
            </a:r>
            <a:endParaRPr lang="en-US" dirty="0">
              <a:latin typeface="Elephant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09289"/>
            <a:ext cx="4129632" cy="393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486"/>
            <a:ext cx="7272808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9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364756" cy="1080120"/>
          </a:xfrm>
        </p:spPr>
        <p:txBody>
          <a:bodyPr/>
          <a:lstStyle/>
          <a:p>
            <a:r>
              <a:rPr lang="ro-RO" dirty="0"/>
              <a:t>DESCRIEREA  CALIFICĂRILOR PROFESIONALE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8329314" cy="35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0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546"/>
            <a:ext cx="835292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90" y="195486"/>
            <a:ext cx="4695339" cy="416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ÎMPREUNĂ CU AGENȚII ECONOMICI PARTENERI PROMOVĂM ÎNVĂȚĂMÂNTUL PROFESIONAL 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323</Words>
  <Application>Microsoft Office PowerPoint</Application>
  <PresentationFormat>On-screen Show (16:9)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Itim</vt:lpstr>
      <vt:lpstr>Aharoni</vt:lpstr>
      <vt:lpstr>Muli</vt:lpstr>
      <vt:lpstr>Arial Nova</vt:lpstr>
      <vt:lpstr>Elephant</vt:lpstr>
      <vt:lpstr>Symbol</vt:lpstr>
      <vt:lpstr>Calibri</vt:lpstr>
      <vt:lpstr>Times New Roman</vt:lpstr>
      <vt:lpstr>Bahnschrift SemiBold</vt:lpstr>
      <vt:lpstr>Online Notebook by Slidesgo</vt:lpstr>
      <vt:lpstr>Liceul Tehnologic  “Gheorghe Duca” Constanța</vt:lpstr>
      <vt:lpstr>LICEUL TEHNOLOGIC ”GHEORGHE DUCA” CONSTANȚA Str. Vifor Haiducul. Nr.34, Constanța email liceu.gheorgheduca@yahoo.ro site: www.gscfr.ro telefon/fax 0341/405806   VIZIUNE “Să implementăm acte şi procese  de educaţie la dimensiuni Europene”   MISIUNE “Să dezvoltăm servicii de educaţie şi formare socio- profesională de calitate aducând beneficii maxime elevilor, profesorilor, comunităţii locale.”</vt:lpstr>
      <vt:lpstr>PowerPoint Presentation</vt:lpstr>
      <vt:lpstr>PowerPoint Presentation</vt:lpstr>
      <vt:lpstr>PowerPoint Presentation</vt:lpstr>
      <vt:lpstr>DESCRIEREA  CALIFICĂRILOR PROFESIONALE </vt:lpstr>
      <vt:lpstr>PowerPoint Presentation</vt:lpstr>
      <vt:lpstr>PowerPoint Presentation</vt:lpstr>
      <vt:lpstr>ÎMPREUNĂ CU AGENȚII ECONOMICI PARTENERI PROMOVĂM ÎNVĂȚĂMÂNTUL PROFESIONAL DUAL</vt:lpstr>
      <vt:lpstr>S.C. TEHNOTRANS FEROVIAR S.R.L. – înființată în anul 2009   Incinta Port Constanța, Dana 17, Constanța, România email: office@tehnotrans.com site:  www.tehnotrans.com telefon/fax: +40(0)241601601 </vt:lpstr>
      <vt:lpstr>   AVANTAJE PENTRU ELEVI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Liceul Tehnologic  “Gheorghe Duca” Constanța</dc:title>
  <dc:creator>user</dc:creator>
  <cp:lastModifiedBy>user</cp:lastModifiedBy>
  <cp:revision>23</cp:revision>
  <dcterms:modified xsi:type="dcterms:W3CDTF">2022-05-05T11:48:42Z</dcterms:modified>
</cp:coreProperties>
</file>