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0" r:id="rId5"/>
    <p:sldId id="259" r:id="rId6"/>
    <p:sldId id="263" r:id="rId7"/>
    <p:sldId id="264" r:id="rId8"/>
    <p:sldId id="261" r:id="rId9"/>
    <p:sldId id="262" r:id="rId10"/>
  </p:sldIdLst>
  <p:sldSz cx="9144000" cy="6858000" type="screen4x3"/>
  <p:notesSz cx="6881813" cy="100155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92"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10/30/2017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10/30/2017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7775448" cy="2438400"/>
          </a:xfrm>
        </p:spPr>
        <p:txBody>
          <a:bodyPr>
            <a:noAutofit/>
          </a:bodyPr>
          <a:lstStyle/>
          <a:p>
            <a:pPr algn="ctr"/>
            <a:r>
              <a:rPr lang="ro-RO" sz="3600" dirty="0" smtClean="0">
                <a:latin typeface="+mn-lt"/>
              </a:rPr>
              <a:t/>
            </a:r>
            <a:br>
              <a:rPr lang="ro-RO" sz="3600" dirty="0" smtClean="0">
                <a:latin typeface="+mn-lt"/>
              </a:rPr>
            </a:br>
            <a:r>
              <a:rPr lang="ro-RO" sz="3600" dirty="0">
                <a:latin typeface="+mn-lt"/>
              </a:rPr>
              <a:t/>
            </a:r>
            <a:br>
              <a:rPr lang="ro-RO" sz="3600" dirty="0">
                <a:latin typeface="+mn-lt"/>
              </a:rPr>
            </a:br>
            <a:r>
              <a:rPr lang="vi-VN" sz="3600" dirty="0" smtClean="0">
                <a:latin typeface="+mn-lt"/>
              </a:rPr>
              <a:t>Dezvoltarea </a:t>
            </a:r>
            <a:r>
              <a:rPr lang="vi-VN" sz="3600" dirty="0">
                <a:latin typeface="+mn-lt"/>
              </a:rPr>
              <a:t>competențelor tehnice generale prin mobilitate europeană pentru electronica implementată în sistemele de </a:t>
            </a:r>
            <a:r>
              <a:rPr lang="vi-VN" sz="3600" dirty="0" smtClean="0">
                <a:latin typeface="+mn-lt"/>
              </a:rPr>
              <a:t>calcul</a:t>
            </a:r>
            <a:r>
              <a:rPr lang="ro-RO" sz="3600" dirty="0" smtClean="0">
                <a:latin typeface="+mn-lt"/>
              </a:rPr>
              <a:t/>
            </a:r>
            <a:br>
              <a:rPr lang="ro-RO" sz="3600" dirty="0" smtClean="0">
                <a:latin typeface="+mn-lt"/>
              </a:rPr>
            </a:br>
            <a:r>
              <a:rPr lang="ro-RO" sz="2800" dirty="0" smtClean="0">
                <a:latin typeface="+mn-lt"/>
              </a:rPr>
              <a:t>2017-1-RO01-KA102-035798</a:t>
            </a:r>
            <a:br>
              <a:rPr lang="ro-RO" sz="2800" dirty="0" smtClean="0">
                <a:latin typeface="+mn-lt"/>
              </a:rPr>
            </a:br>
            <a:r>
              <a:rPr lang="ro-RO" sz="2800" dirty="0" smtClean="0">
                <a:latin typeface="+mn-lt"/>
              </a:rPr>
              <a:t>01.09.2017-31.08.2018</a:t>
            </a:r>
            <a:endParaRPr lang="en-US" sz="2800" dirty="0">
              <a:latin typeface="+mn-lt"/>
            </a:endParaRPr>
          </a:p>
        </p:txBody>
      </p:sp>
      <p:sp>
        <p:nvSpPr>
          <p:cNvPr id="3" name="Subtitle 2"/>
          <p:cNvSpPr>
            <a:spLocks noGrp="1"/>
          </p:cNvSpPr>
          <p:nvPr>
            <p:ph type="subTitle" idx="1"/>
          </p:nvPr>
        </p:nvSpPr>
        <p:spPr>
          <a:xfrm>
            <a:off x="1371600" y="3886200"/>
            <a:ext cx="7406640" cy="1752600"/>
          </a:xfrm>
        </p:spPr>
        <p:txBody>
          <a:bodyPr/>
          <a:lstStyle/>
          <a:p>
            <a:pPr algn="ctr"/>
            <a:r>
              <a:rPr lang="en-US" dirty="0"/>
              <a:t>The Development of General Technical Skills through European Mobility for Electronic  in the Computing </a:t>
            </a:r>
            <a:r>
              <a:rPr lang="en-US" dirty="0" smtClean="0"/>
              <a:t>Systems</a:t>
            </a:r>
            <a:endParaRPr lang="ro-RO" dirty="0" smtClean="0"/>
          </a:p>
          <a:p>
            <a:pPr algn="ctr"/>
            <a:endParaRPr lang="ro-RO" dirty="0"/>
          </a:p>
          <a:p>
            <a:pPr algn="ctr"/>
            <a:endParaRPr lang="ro-RO" dirty="0" smtClean="0"/>
          </a:p>
          <a:p>
            <a:pPr algn="ct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410200"/>
            <a:ext cx="3432175" cy="133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923291"/>
            <a:ext cx="25336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3155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PARTENER</a:t>
            </a:r>
            <a:endParaRPr lang="en-US" dirty="0"/>
          </a:p>
        </p:txBody>
      </p:sp>
      <p:sp>
        <p:nvSpPr>
          <p:cNvPr id="3" name="Content Placeholder 2"/>
          <p:cNvSpPr>
            <a:spLocks noGrp="1"/>
          </p:cNvSpPr>
          <p:nvPr>
            <p:ph idx="1"/>
          </p:nvPr>
        </p:nvSpPr>
        <p:spPr>
          <a:xfrm>
            <a:off x="1295400" y="1447800"/>
            <a:ext cx="7620000" cy="5257800"/>
          </a:xfrm>
        </p:spPr>
        <p:txBody>
          <a:bodyPr>
            <a:noAutofit/>
          </a:bodyPr>
          <a:lstStyle/>
          <a:p>
            <a:pPr marL="82296" indent="0" algn="just">
              <a:buNone/>
            </a:pPr>
            <a:r>
              <a:rPr lang="vi-VN" sz="1600" dirty="0" smtClean="0">
                <a:solidFill>
                  <a:schemeClr val="accent3">
                    <a:lumMod val="75000"/>
                  </a:schemeClr>
                </a:solidFill>
              </a:rPr>
              <a:t>Assoform </a:t>
            </a:r>
            <a:r>
              <a:rPr lang="vi-VN" sz="1600" dirty="0">
                <a:solidFill>
                  <a:schemeClr val="accent3">
                    <a:lumMod val="75000"/>
                  </a:schemeClr>
                </a:solidFill>
              </a:rPr>
              <a:t>Rimini Forlí - Cesena S.C.a R.L  este o asociație de Educație și Cultură aprobată de Ministerul Învățământului din Regiunea Emilia Romagna. </a:t>
            </a:r>
            <a:endParaRPr lang="ro-RO" sz="1600" dirty="0" smtClean="0">
              <a:solidFill>
                <a:schemeClr val="accent3">
                  <a:lumMod val="75000"/>
                </a:schemeClr>
              </a:solidFill>
            </a:endParaRPr>
          </a:p>
          <a:p>
            <a:pPr marL="82296" indent="0" algn="just">
              <a:buNone/>
            </a:pPr>
            <a:r>
              <a:rPr lang="vi-VN" sz="1600" dirty="0" smtClean="0">
                <a:solidFill>
                  <a:schemeClr val="accent3">
                    <a:lumMod val="75000"/>
                  </a:schemeClr>
                </a:solidFill>
              </a:rPr>
              <a:t>Este </a:t>
            </a:r>
            <a:r>
              <a:rPr lang="vi-VN" sz="1600" dirty="0">
                <a:solidFill>
                  <a:schemeClr val="accent3">
                    <a:lumMod val="75000"/>
                  </a:schemeClr>
                </a:solidFill>
              </a:rPr>
              <a:t>autorizată în eliberarea certificatelor  oferind cursuri </a:t>
            </a:r>
            <a:r>
              <a:rPr lang="vi-VN" sz="1600" dirty="0" smtClean="0">
                <a:solidFill>
                  <a:schemeClr val="accent3">
                    <a:lumMod val="75000"/>
                  </a:schemeClr>
                </a:solidFill>
              </a:rPr>
              <a:t>pe </a:t>
            </a:r>
            <a:r>
              <a:rPr lang="vi-VN" sz="1600" dirty="0">
                <a:solidFill>
                  <a:schemeClr val="accent3">
                    <a:lumMod val="75000"/>
                  </a:schemeClr>
                </a:solidFill>
              </a:rPr>
              <a:t>mai multe profile. De asemenea, oferă pregătire în formarea inițială, precum și posibilitatea de cercetare și </a:t>
            </a:r>
            <a:r>
              <a:rPr lang="vi-VN" sz="1600" dirty="0" smtClean="0">
                <a:solidFill>
                  <a:schemeClr val="accent3">
                    <a:lumMod val="75000"/>
                  </a:schemeClr>
                </a:solidFill>
              </a:rPr>
              <a:t>experimentare.</a:t>
            </a:r>
            <a:endParaRPr lang="ro-RO" sz="1600" dirty="0" smtClean="0">
              <a:solidFill>
                <a:schemeClr val="accent3">
                  <a:lumMod val="75000"/>
                </a:schemeClr>
              </a:solidFill>
            </a:endParaRPr>
          </a:p>
          <a:p>
            <a:pPr marL="82296" indent="0" algn="just">
              <a:buNone/>
            </a:pPr>
            <a:r>
              <a:rPr lang="vi-VN" sz="1600" dirty="0" smtClean="0">
                <a:solidFill>
                  <a:schemeClr val="accent3">
                    <a:lumMod val="75000"/>
                  </a:schemeClr>
                </a:solidFill>
              </a:rPr>
              <a:t>Assform </a:t>
            </a:r>
            <a:r>
              <a:rPr lang="vi-VN" sz="1600" dirty="0">
                <a:solidFill>
                  <a:schemeClr val="accent3">
                    <a:lumMod val="75000"/>
                  </a:schemeClr>
                </a:solidFill>
              </a:rPr>
              <a:t>oferă pregătire în domeniile: Electric, Electronică, Mecanică, Electrotehnică, electronică și telecomunicații, Formare lingvistică, Informatică, Securitatea locului de muncă, Servicii sociale, Construcții și Căi ferate, Arhitectură, Grafică, Reciclare și Energii alternative, Radio și televiziune, Turism, Cultura și creșterea animalelor, Textil, practică și formare în Modă, etc.</a:t>
            </a:r>
          </a:p>
          <a:p>
            <a:pPr marL="82296" indent="0" algn="just">
              <a:buNone/>
            </a:pPr>
            <a:r>
              <a:rPr lang="vi-VN" sz="1600" dirty="0" smtClean="0">
                <a:solidFill>
                  <a:schemeClr val="accent3">
                    <a:lumMod val="75000"/>
                  </a:schemeClr>
                </a:solidFill>
              </a:rPr>
              <a:t>Considerăm </a:t>
            </a:r>
            <a:r>
              <a:rPr lang="vi-VN" sz="1600" dirty="0">
                <a:solidFill>
                  <a:schemeClr val="accent3">
                    <a:lumMod val="75000"/>
                  </a:schemeClr>
                </a:solidFill>
              </a:rPr>
              <a:t>că organizația Assoform Rimini Scarl este potrivită pentru îndeplinirea obiectivelor proiectului nostru, este capabilă să furnizeze formare profesională în mobilitate VET pentru elevii grupului țintă, să le evalueze competențele dobândite, să le valideze și să elibereze certificatele de participare, precum și să semneze certificatele Europass Mobility.</a:t>
            </a:r>
            <a:endParaRPr lang="en-US" sz="1600" dirty="0">
              <a:solidFill>
                <a:schemeClr val="accent3">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5112204"/>
            <a:ext cx="264795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7225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ȚINTE PROPUSE</a:t>
            </a:r>
            <a:endParaRPr lang="en-US" dirty="0"/>
          </a:p>
        </p:txBody>
      </p:sp>
      <p:sp>
        <p:nvSpPr>
          <p:cNvPr id="3" name="Content Placeholder 2"/>
          <p:cNvSpPr>
            <a:spLocks noGrp="1"/>
          </p:cNvSpPr>
          <p:nvPr>
            <p:ph idx="1"/>
          </p:nvPr>
        </p:nvSpPr>
        <p:spPr/>
        <p:txBody>
          <a:bodyPr>
            <a:normAutofit fontScale="92500" lnSpcReduction="10000"/>
          </a:bodyPr>
          <a:lstStyle/>
          <a:p>
            <a:pPr marL="82296" indent="0" algn="just">
              <a:buNone/>
            </a:pPr>
            <a:r>
              <a:rPr lang="vi-VN" sz="2300" dirty="0">
                <a:solidFill>
                  <a:schemeClr val="accent3">
                    <a:lumMod val="75000"/>
                  </a:schemeClr>
                </a:solidFill>
              </a:rPr>
              <a:t>- Îmbunătățirea managementului calității programelor de formare inițială prin accesarea de proiecte cu finanțare europeană</a:t>
            </a:r>
          </a:p>
          <a:p>
            <a:pPr marL="82296" indent="0" algn="just">
              <a:buNone/>
            </a:pPr>
            <a:r>
              <a:rPr lang="vi-VN" sz="2300" dirty="0">
                <a:solidFill>
                  <a:schemeClr val="accent3">
                    <a:lumMod val="75000"/>
                  </a:schemeClr>
                </a:solidFill>
              </a:rPr>
              <a:t>- Dezvoltarea parteneriatelor școală-agent economic pentru facilitarea tranziției de la școală la o viață activă adaptată la realitățile europene</a:t>
            </a:r>
          </a:p>
          <a:p>
            <a:pPr marL="82296" indent="0" algn="just">
              <a:buNone/>
            </a:pPr>
            <a:r>
              <a:rPr lang="vi-VN" sz="2300" dirty="0">
                <a:solidFill>
                  <a:schemeClr val="accent3">
                    <a:lumMod val="75000"/>
                  </a:schemeClr>
                </a:solidFill>
              </a:rPr>
              <a:t>- Atingerea performanței organizației prin creșterea numărului de elevi în programele de formare din domeniul mecanică în condițiile accederii la un mediu concurențial</a:t>
            </a:r>
          </a:p>
          <a:p>
            <a:pPr marL="82296" indent="0" algn="just">
              <a:buNone/>
            </a:pPr>
            <a:r>
              <a:rPr lang="vi-VN" sz="2300" dirty="0">
                <a:solidFill>
                  <a:schemeClr val="accent3">
                    <a:lumMod val="75000"/>
                  </a:schemeClr>
                </a:solidFill>
              </a:rPr>
              <a:t>- Îmbunătățirea educației interculturale prin contactul cu alte medii socio-culturale europene</a:t>
            </a:r>
          </a:p>
          <a:p>
            <a:pPr marL="82296" indent="0" algn="just">
              <a:buNone/>
            </a:pPr>
            <a:r>
              <a:rPr lang="vi-VN" sz="2300" dirty="0">
                <a:solidFill>
                  <a:schemeClr val="accent3">
                    <a:lumMod val="75000"/>
                  </a:schemeClr>
                </a:solidFill>
              </a:rPr>
              <a:t>- Sporirea gradului de cuprindere în programele de formare inițială a elevilor proveniți din medii defavorizate și acordarea de șanse egale tuturor grupurilor dezavantajate</a:t>
            </a:r>
          </a:p>
          <a:p>
            <a:pPr marL="82296" indent="0">
              <a:buNone/>
            </a:pPr>
            <a:endParaRPr lang="en-US" dirty="0"/>
          </a:p>
        </p:txBody>
      </p:sp>
    </p:spTree>
    <p:extLst>
      <p:ext uri="{BB962C8B-B14F-4D97-AF65-F5344CB8AC3E}">
        <p14:creationId xmlns:p14="http://schemas.microsoft.com/office/powerpoint/2010/main" val="2482972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OBIECTIVE</a:t>
            </a:r>
            <a:endParaRPr lang="en-US" dirty="0"/>
          </a:p>
        </p:txBody>
      </p:sp>
      <p:sp>
        <p:nvSpPr>
          <p:cNvPr id="3" name="Content Placeholder 2"/>
          <p:cNvSpPr>
            <a:spLocks noGrp="1"/>
          </p:cNvSpPr>
          <p:nvPr>
            <p:ph idx="1"/>
          </p:nvPr>
        </p:nvSpPr>
        <p:spPr/>
        <p:txBody>
          <a:bodyPr>
            <a:normAutofit fontScale="77500" lnSpcReduction="20000"/>
          </a:bodyPr>
          <a:lstStyle/>
          <a:p>
            <a:pPr marL="82296" indent="0" algn="just">
              <a:buNone/>
            </a:pPr>
            <a:r>
              <a:rPr lang="vi-VN" dirty="0">
                <a:solidFill>
                  <a:schemeClr val="accent3">
                    <a:lumMod val="75000"/>
                  </a:schemeClr>
                </a:solidFill>
              </a:rPr>
              <a:t>1. Dezvoltarea și perfecționarea competenţelor, cunoștințelor și abilităților profesionale specifice SPP pentru 14 elevi ai grupului țintă prin plasament european cu recunoașterea rezultatelor învățării în termeni ECVET</a:t>
            </a:r>
          </a:p>
          <a:p>
            <a:pPr marL="82296" indent="0" algn="just">
              <a:buNone/>
            </a:pPr>
            <a:r>
              <a:rPr lang="vi-VN" dirty="0">
                <a:solidFill>
                  <a:schemeClr val="accent3">
                    <a:lumMod val="75000"/>
                  </a:schemeClr>
                </a:solidFill>
              </a:rPr>
              <a:t>2. Asigurarea egalității de șanse, toleranța pentru diversitate, promovarea cetățeniei active europene și integrare dinamică pentru solidaritate europeană a tuturor elevilor din grupul țintă în contextul dezvoltării durabile </a:t>
            </a:r>
          </a:p>
          <a:p>
            <a:pPr marL="82296" indent="0" algn="just">
              <a:buNone/>
            </a:pPr>
            <a:r>
              <a:rPr lang="vi-VN" dirty="0">
                <a:solidFill>
                  <a:schemeClr val="accent3">
                    <a:lumMod val="75000"/>
                  </a:schemeClr>
                </a:solidFill>
              </a:rPr>
              <a:t>3. Colaborare și cooperare europeană pentru calitate în formarea profesională inițială prin parteneriat cu organizații din UE pentru integrarea mai ușoară a tinerilor pe piața muncii</a:t>
            </a:r>
            <a:endParaRPr lang="en-US" dirty="0">
              <a:solidFill>
                <a:schemeClr val="accent3">
                  <a:lumMod val="75000"/>
                </a:schemeClr>
              </a:solidFill>
            </a:endParaRPr>
          </a:p>
        </p:txBody>
      </p:sp>
    </p:spTree>
    <p:extLst>
      <p:ext uri="{BB962C8B-B14F-4D97-AF65-F5344CB8AC3E}">
        <p14:creationId xmlns:p14="http://schemas.microsoft.com/office/powerpoint/2010/main" val="1070801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PREZENTAREA PROIECTULUI</a:t>
            </a:r>
            <a:endParaRPr lang="en-US" dirty="0"/>
          </a:p>
        </p:txBody>
      </p:sp>
      <p:sp>
        <p:nvSpPr>
          <p:cNvPr id="3" name="Content Placeholder 2"/>
          <p:cNvSpPr>
            <a:spLocks noGrp="1"/>
          </p:cNvSpPr>
          <p:nvPr>
            <p:ph idx="1"/>
          </p:nvPr>
        </p:nvSpPr>
        <p:spPr/>
        <p:txBody>
          <a:bodyPr>
            <a:normAutofit fontScale="92500" lnSpcReduction="20000"/>
          </a:bodyPr>
          <a:lstStyle/>
          <a:p>
            <a:pPr marL="82296" indent="0" algn="just">
              <a:buNone/>
            </a:pPr>
            <a:r>
              <a:rPr lang="ro-RO" dirty="0" smtClean="0"/>
              <a:t>	</a:t>
            </a:r>
            <a:r>
              <a:rPr lang="vi-VN" sz="2600" dirty="0" smtClean="0">
                <a:solidFill>
                  <a:schemeClr val="accent3">
                    <a:lumMod val="75000"/>
                  </a:schemeClr>
                </a:solidFill>
              </a:rPr>
              <a:t>Proiectul se </a:t>
            </a:r>
            <a:r>
              <a:rPr lang="vi-VN" sz="2600" dirty="0">
                <a:solidFill>
                  <a:schemeClr val="accent3">
                    <a:lumMod val="75000"/>
                  </a:schemeClr>
                </a:solidFill>
              </a:rPr>
              <a:t>va derula între Liceul Tehnologic ”Gheorghe Duca” Constanța ca beneficiar și organizația de primire Assoform Rimini Scarl din orașul Rimini, Italia prin plasament pe durata a 3 săptămâni în perioada </a:t>
            </a:r>
            <a:r>
              <a:rPr lang="vi-VN" sz="2600" dirty="0" smtClean="0">
                <a:solidFill>
                  <a:schemeClr val="accent3">
                    <a:lumMod val="75000"/>
                  </a:schemeClr>
                </a:solidFill>
              </a:rPr>
              <a:t>1</a:t>
            </a:r>
            <a:r>
              <a:rPr lang="ro-RO" sz="2600" dirty="0" smtClean="0">
                <a:solidFill>
                  <a:schemeClr val="accent3">
                    <a:lumMod val="75000"/>
                  </a:schemeClr>
                </a:solidFill>
              </a:rPr>
              <a:t>2</a:t>
            </a:r>
            <a:r>
              <a:rPr lang="vi-VN" sz="2600" dirty="0" smtClean="0">
                <a:solidFill>
                  <a:schemeClr val="accent3">
                    <a:lumMod val="75000"/>
                  </a:schemeClr>
                </a:solidFill>
              </a:rPr>
              <a:t> </a:t>
            </a:r>
            <a:r>
              <a:rPr lang="vi-VN" sz="2600" dirty="0">
                <a:solidFill>
                  <a:schemeClr val="accent3">
                    <a:lumMod val="75000"/>
                  </a:schemeClr>
                </a:solidFill>
              </a:rPr>
              <a:t>-31.03.2018. </a:t>
            </a:r>
            <a:endParaRPr lang="ro-RO" sz="2600" dirty="0" smtClean="0">
              <a:solidFill>
                <a:schemeClr val="accent3">
                  <a:lumMod val="75000"/>
                </a:schemeClr>
              </a:solidFill>
            </a:endParaRPr>
          </a:p>
          <a:p>
            <a:pPr marL="82296" indent="0" algn="just">
              <a:buNone/>
            </a:pPr>
            <a:r>
              <a:rPr lang="vi-VN" sz="2600" dirty="0" smtClean="0">
                <a:solidFill>
                  <a:schemeClr val="accent3">
                    <a:lumMod val="75000"/>
                  </a:schemeClr>
                </a:solidFill>
              </a:rPr>
              <a:t>Proiectul </a:t>
            </a:r>
            <a:r>
              <a:rPr lang="vi-VN" sz="2600" dirty="0">
                <a:solidFill>
                  <a:schemeClr val="accent3">
                    <a:lumMod val="75000"/>
                  </a:schemeClr>
                </a:solidFill>
              </a:rPr>
              <a:t>se va adresa unui grup de 14 elevi din clasa a XI-a, domeniul Electronică automatizări, specializarea </a:t>
            </a:r>
            <a:r>
              <a:rPr lang="vi-VN" sz="2600" dirty="0" smtClean="0">
                <a:solidFill>
                  <a:schemeClr val="accent3">
                    <a:lumMod val="75000"/>
                  </a:schemeClr>
                </a:solidFill>
              </a:rPr>
              <a:t>Tehnician operator </a:t>
            </a:r>
            <a:r>
              <a:rPr lang="vi-VN" sz="2600" dirty="0">
                <a:solidFill>
                  <a:schemeClr val="accent3">
                    <a:lumMod val="75000"/>
                  </a:schemeClr>
                </a:solidFill>
              </a:rPr>
              <a:t>tehnică de calcul, care vor parcurge  prin  plasament transnaţional unitatea de competenţă şi  elementele de conţinut din  curriculum pentru clasa a XI-a, Modulul IX "Circuite electronice". </a:t>
            </a:r>
            <a:endParaRPr lang="ro-RO" sz="2600" dirty="0" smtClean="0">
              <a:solidFill>
                <a:schemeClr val="accent3">
                  <a:lumMod val="75000"/>
                </a:schemeClr>
              </a:solidFill>
            </a:endParaRPr>
          </a:p>
          <a:p>
            <a:pPr marL="82296" indent="0" algn="just">
              <a:buNone/>
            </a:pPr>
            <a:r>
              <a:rPr lang="vi-VN" sz="2600" dirty="0" smtClean="0">
                <a:solidFill>
                  <a:schemeClr val="accent3">
                    <a:lumMod val="75000"/>
                  </a:schemeClr>
                </a:solidFill>
              </a:rPr>
              <a:t>Necesitatea </a:t>
            </a:r>
            <a:r>
              <a:rPr lang="vi-VN" sz="2600" dirty="0">
                <a:solidFill>
                  <a:schemeClr val="accent3">
                    <a:lumMod val="75000"/>
                  </a:schemeClr>
                </a:solidFill>
              </a:rPr>
              <a:t>formării profesionale iniţiale prin mobilitate a pornit de la analiza factorilor economici şi a cererii de forţă de muncă a judeţului Constanţa. </a:t>
            </a:r>
            <a:endParaRPr lang="en-US" sz="2600" dirty="0">
              <a:solidFill>
                <a:schemeClr val="accent3">
                  <a:lumMod val="75000"/>
                </a:schemeClr>
              </a:solidFill>
            </a:endParaRPr>
          </a:p>
        </p:txBody>
      </p:sp>
    </p:spTree>
    <p:extLst>
      <p:ext uri="{BB962C8B-B14F-4D97-AF65-F5344CB8AC3E}">
        <p14:creationId xmlns:p14="http://schemas.microsoft.com/office/powerpoint/2010/main" val="1193977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dirty="0" smtClean="0"/>
              <a:t>ECHIPA DE IMPLEMENTARE ȘI GESTIONARE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ro-RO" sz="2400" dirty="0" smtClean="0">
              <a:latin typeface="Times New Roman" pitchFamily="18" charset="0"/>
              <a:cs typeface="Times New Roman" pitchFamily="18" charset="0"/>
            </a:endParaRPr>
          </a:p>
          <a:p>
            <a:pPr>
              <a:buFont typeface="Wingdings" pitchFamily="2" charset="2"/>
              <a:buChar char="Ø"/>
            </a:pPr>
            <a:endParaRPr lang="ro-RO" sz="2400" dirty="0">
              <a:latin typeface="Times New Roman" pitchFamily="18" charset="0"/>
              <a:cs typeface="Times New Roman" pitchFamily="18" charset="0"/>
            </a:endParaRPr>
          </a:p>
          <a:p>
            <a:pPr>
              <a:buFont typeface="Wingdings" pitchFamily="2" charset="2"/>
              <a:buChar char="Ø"/>
            </a:pPr>
            <a:r>
              <a:rPr lang="en-US" sz="2400" dirty="0" err="1" smtClean="0">
                <a:solidFill>
                  <a:schemeClr val="accent3">
                    <a:lumMod val="75000"/>
                  </a:schemeClr>
                </a:solidFill>
                <a:latin typeface="Times New Roman" pitchFamily="18" charset="0"/>
                <a:cs typeface="Times New Roman" pitchFamily="18" charset="0"/>
              </a:rPr>
              <a:t>Responsabil</a:t>
            </a:r>
            <a:r>
              <a:rPr lang="ro-RO" sz="2400" dirty="0" smtClean="0">
                <a:solidFill>
                  <a:schemeClr val="accent3">
                    <a:lumMod val="75000"/>
                  </a:schemeClr>
                </a:solidFill>
                <a:latin typeface="Times New Roman" pitchFamily="18" charset="0"/>
                <a:cs typeface="Times New Roman" pitchFamily="18" charset="0"/>
              </a:rPr>
              <a:t> </a:t>
            </a:r>
            <a:r>
              <a:rPr lang="en-US" sz="2400" dirty="0" smtClean="0">
                <a:solidFill>
                  <a:schemeClr val="accent3">
                    <a:lumMod val="75000"/>
                  </a:schemeClr>
                </a:solidFill>
                <a:latin typeface="Times New Roman" pitchFamily="18" charset="0"/>
                <a:cs typeface="Times New Roman" pitchFamily="18" charset="0"/>
              </a:rPr>
              <a:t>de </a:t>
            </a:r>
            <a:r>
              <a:rPr lang="en-US" sz="2400" dirty="0" err="1" smtClean="0">
                <a:solidFill>
                  <a:schemeClr val="accent3">
                    <a:lumMod val="75000"/>
                  </a:schemeClr>
                </a:solidFill>
                <a:latin typeface="Times New Roman" pitchFamily="18" charset="0"/>
                <a:cs typeface="Times New Roman" pitchFamily="18" charset="0"/>
              </a:rPr>
              <a:t>proiect</a:t>
            </a:r>
            <a:r>
              <a:rPr lang="ro-RO" sz="2400" dirty="0" smtClean="0">
                <a:solidFill>
                  <a:schemeClr val="accent3">
                    <a:lumMod val="75000"/>
                  </a:schemeClr>
                </a:solidFill>
                <a:latin typeface="Times New Roman" pitchFamily="18" charset="0"/>
                <a:cs typeface="Times New Roman" pitchFamily="18" charset="0"/>
              </a:rPr>
              <a:t>: Gogu Elena</a:t>
            </a:r>
          </a:p>
          <a:p>
            <a:pPr>
              <a:buFont typeface="Wingdings" pitchFamily="2" charset="2"/>
              <a:buChar char="Ø"/>
            </a:pPr>
            <a:r>
              <a:rPr lang="en-US" sz="2400" dirty="0" smtClean="0">
                <a:solidFill>
                  <a:schemeClr val="accent3">
                    <a:lumMod val="75000"/>
                  </a:schemeClr>
                </a:solidFill>
                <a:latin typeface="Times New Roman" pitchFamily="18" charset="0"/>
                <a:cs typeface="Times New Roman" pitchFamily="18" charset="0"/>
              </a:rPr>
              <a:t> </a:t>
            </a:r>
            <a:r>
              <a:rPr lang="vi-VN" sz="2400" dirty="0">
                <a:solidFill>
                  <a:schemeClr val="accent3">
                    <a:lumMod val="75000"/>
                  </a:schemeClr>
                </a:solidFill>
                <a:latin typeface="Times New Roman" pitchFamily="18" charset="0"/>
                <a:cs typeface="Times New Roman" pitchFamily="18" charset="0"/>
              </a:rPr>
              <a:t>Responsabilul cu pregătirea profesională</a:t>
            </a:r>
            <a:r>
              <a:rPr lang="vi-VN" sz="2400" dirty="0" smtClean="0">
                <a:solidFill>
                  <a:schemeClr val="accent3">
                    <a:lumMod val="75000"/>
                  </a:schemeClr>
                </a:solidFill>
                <a:latin typeface="Times New Roman" pitchFamily="18" charset="0"/>
                <a:cs typeface="Times New Roman" pitchFamily="18" charset="0"/>
              </a:rPr>
              <a:t>:</a:t>
            </a:r>
            <a:r>
              <a:rPr lang="ro-RO" sz="2400" dirty="0" smtClean="0">
                <a:solidFill>
                  <a:schemeClr val="accent3">
                    <a:lumMod val="75000"/>
                  </a:schemeClr>
                </a:solidFill>
                <a:latin typeface="Times New Roman" pitchFamily="18" charset="0"/>
                <a:cs typeface="Times New Roman" pitchFamily="18" charset="0"/>
              </a:rPr>
              <a:t> Neacșu Anda</a:t>
            </a:r>
          </a:p>
          <a:p>
            <a:pPr>
              <a:buFont typeface="Wingdings" pitchFamily="2" charset="2"/>
              <a:buChar char="Ø"/>
            </a:pPr>
            <a:r>
              <a:rPr lang="it-IT" sz="2400" dirty="0">
                <a:solidFill>
                  <a:schemeClr val="accent3">
                    <a:lumMod val="75000"/>
                  </a:schemeClr>
                </a:solidFill>
                <a:latin typeface="Times New Roman" pitchFamily="18" charset="0"/>
                <a:cs typeface="Times New Roman" pitchFamily="18" charset="0"/>
              </a:rPr>
              <a:t>Responsabilul cu pregătirea şi </a:t>
            </a:r>
            <a:r>
              <a:rPr lang="it-IT" sz="2400" dirty="0" smtClean="0">
                <a:solidFill>
                  <a:schemeClr val="accent3">
                    <a:lumMod val="75000"/>
                  </a:schemeClr>
                </a:solidFill>
                <a:latin typeface="Times New Roman" pitchFamily="18" charset="0"/>
                <a:cs typeface="Times New Roman" pitchFamily="18" charset="0"/>
              </a:rPr>
              <a:t>selecţia</a:t>
            </a:r>
            <a:r>
              <a:rPr lang="ro-RO" sz="2400" dirty="0" smtClean="0">
                <a:solidFill>
                  <a:schemeClr val="accent3">
                    <a:lumMod val="75000"/>
                  </a:schemeClr>
                </a:solidFill>
                <a:latin typeface="Times New Roman" pitchFamily="18" charset="0"/>
                <a:cs typeface="Times New Roman" pitchFamily="18" charset="0"/>
              </a:rPr>
              <a:t>: Moșoiu Mihaela</a:t>
            </a:r>
          </a:p>
          <a:p>
            <a:pPr>
              <a:buFont typeface="Wingdings" pitchFamily="2" charset="2"/>
              <a:buChar char="Ø"/>
            </a:pPr>
            <a:r>
              <a:rPr lang="it-IT" sz="2400" dirty="0">
                <a:solidFill>
                  <a:schemeClr val="accent3">
                    <a:lumMod val="75000"/>
                  </a:schemeClr>
                </a:solidFill>
                <a:latin typeface="Times New Roman" pitchFamily="18" charset="0"/>
                <a:cs typeface="Times New Roman" pitchFamily="18" charset="0"/>
              </a:rPr>
              <a:t>Responsabil cu valorizarea şi diseminarea rezultatelor proiectului: </a:t>
            </a:r>
            <a:r>
              <a:rPr lang="ro-RO" sz="2400" dirty="0" smtClean="0">
                <a:solidFill>
                  <a:schemeClr val="accent3">
                    <a:lumMod val="75000"/>
                  </a:schemeClr>
                </a:solidFill>
                <a:latin typeface="Times New Roman" pitchFamily="18" charset="0"/>
                <a:cs typeface="Times New Roman" pitchFamily="18" charset="0"/>
              </a:rPr>
              <a:t>Iancu Geila</a:t>
            </a:r>
          </a:p>
          <a:p>
            <a:pPr>
              <a:buFont typeface="Wingdings" pitchFamily="2" charset="2"/>
              <a:buChar char="Ø"/>
            </a:pPr>
            <a:r>
              <a:rPr lang="it-IT" sz="2400" dirty="0">
                <a:solidFill>
                  <a:schemeClr val="accent3">
                    <a:lumMod val="75000"/>
                  </a:schemeClr>
                </a:solidFill>
                <a:latin typeface="Times New Roman" pitchFamily="18" charset="0"/>
                <a:cs typeface="Times New Roman" pitchFamily="18" charset="0"/>
              </a:rPr>
              <a:t>Responsabilul financiar- contabilul şef al şcolii: </a:t>
            </a:r>
            <a:r>
              <a:rPr lang="ro-RO" sz="2400" dirty="0" smtClean="0">
                <a:solidFill>
                  <a:schemeClr val="accent3">
                    <a:lumMod val="75000"/>
                  </a:schemeClr>
                </a:solidFill>
                <a:latin typeface="Times New Roman" pitchFamily="18" charset="0"/>
                <a:cs typeface="Times New Roman" pitchFamily="18" charset="0"/>
              </a:rPr>
              <a:t> Toșcu Elisabeta</a:t>
            </a:r>
            <a:endParaRPr lang="en-US" sz="2400" dirty="0">
              <a:solidFill>
                <a:schemeClr val="accent3">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95569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ACTIVITĂȚI</a:t>
            </a:r>
            <a:endParaRPr lang="en-US" dirty="0"/>
          </a:p>
        </p:txBody>
      </p:sp>
      <p:sp>
        <p:nvSpPr>
          <p:cNvPr id="3" name="Content Placeholder 2"/>
          <p:cNvSpPr>
            <a:spLocks noGrp="1"/>
          </p:cNvSpPr>
          <p:nvPr>
            <p:ph idx="1"/>
          </p:nvPr>
        </p:nvSpPr>
        <p:spPr/>
        <p:txBody>
          <a:bodyPr>
            <a:normAutofit fontScale="62500" lnSpcReduction="20000"/>
          </a:bodyPr>
          <a:lstStyle/>
          <a:p>
            <a:pPr algn="just">
              <a:buFont typeface="Wingdings" pitchFamily="2" charset="2"/>
              <a:buChar char="Ø"/>
            </a:pPr>
            <a:r>
              <a:rPr lang="vi-VN" dirty="0">
                <a:solidFill>
                  <a:schemeClr val="accent3">
                    <a:lumMod val="75000"/>
                  </a:schemeClr>
                </a:solidFill>
              </a:rPr>
              <a:t>Selecția grupului țintă efectuată de o comisie pe principiul transparenței, egalității de șanse și a evitării conflictelor de </a:t>
            </a:r>
            <a:r>
              <a:rPr lang="vi-VN" dirty="0" smtClean="0">
                <a:solidFill>
                  <a:schemeClr val="accent3">
                    <a:lumMod val="75000"/>
                  </a:schemeClr>
                </a:solidFill>
              </a:rPr>
              <a:t>interese</a:t>
            </a:r>
            <a:endParaRPr lang="ro-RO" dirty="0" smtClean="0">
              <a:solidFill>
                <a:schemeClr val="accent3">
                  <a:lumMod val="75000"/>
                </a:schemeClr>
              </a:solidFill>
            </a:endParaRPr>
          </a:p>
          <a:p>
            <a:pPr algn="just">
              <a:buFont typeface="Wingdings" pitchFamily="2" charset="2"/>
              <a:buChar char="Ø"/>
            </a:pPr>
            <a:r>
              <a:rPr lang="vi-VN" dirty="0" smtClean="0">
                <a:solidFill>
                  <a:schemeClr val="accent3">
                    <a:lumMod val="75000"/>
                  </a:schemeClr>
                </a:solidFill>
              </a:rPr>
              <a:t>Pregătirea </a:t>
            </a:r>
            <a:r>
              <a:rPr lang="vi-VN" dirty="0">
                <a:solidFill>
                  <a:schemeClr val="accent3">
                    <a:lumMod val="75000"/>
                  </a:schemeClr>
                </a:solidFill>
              </a:rPr>
              <a:t>mobilității, care presupune pregătirea participanților pentru integrarea în noul mediu socio-economic și cultural, după un program stabilit, precum și pregătirea documentației tehnice și financiare pentru realizarea plasamentului pe baza selecției ofertelor și a negocierii cu </a:t>
            </a:r>
            <a:r>
              <a:rPr lang="vi-VN" dirty="0" smtClean="0">
                <a:solidFill>
                  <a:schemeClr val="accent3">
                    <a:lumMod val="75000"/>
                  </a:schemeClr>
                </a:solidFill>
              </a:rPr>
              <a:t>partenerii</a:t>
            </a:r>
            <a:endParaRPr lang="ro-RO" dirty="0" smtClean="0">
              <a:solidFill>
                <a:schemeClr val="accent3">
                  <a:lumMod val="75000"/>
                </a:schemeClr>
              </a:solidFill>
            </a:endParaRPr>
          </a:p>
          <a:p>
            <a:pPr algn="just">
              <a:buFont typeface="Wingdings" pitchFamily="2" charset="2"/>
              <a:buChar char="Ø"/>
            </a:pPr>
            <a:r>
              <a:rPr lang="vi-VN" dirty="0" smtClean="0">
                <a:solidFill>
                  <a:schemeClr val="accent3">
                    <a:lumMod val="75000"/>
                  </a:schemeClr>
                </a:solidFill>
              </a:rPr>
              <a:t>Derularea </a:t>
            </a:r>
            <a:r>
              <a:rPr lang="vi-VN" dirty="0">
                <a:solidFill>
                  <a:schemeClr val="accent3">
                    <a:lumMod val="75000"/>
                  </a:schemeClr>
                </a:solidFill>
              </a:rPr>
              <a:t>formării, care presupune monitorizare, tutorat, evaluare și recunoaștere și transfer a rezultatelor învățării cu eliberarea Europass și a certificatelor de </a:t>
            </a:r>
            <a:r>
              <a:rPr lang="vi-VN" dirty="0" smtClean="0">
                <a:solidFill>
                  <a:schemeClr val="accent3">
                    <a:lumMod val="75000"/>
                  </a:schemeClr>
                </a:solidFill>
              </a:rPr>
              <a:t>participare</a:t>
            </a:r>
            <a:endParaRPr lang="ro-RO" dirty="0" smtClean="0">
              <a:solidFill>
                <a:schemeClr val="accent3">
                  <a:lumMod val="75000"/>
                </a:schemeClr>
              </a:solidFill>
            </a:endParaRPr>
          </a:p>
          <a:p>
            <a:pPr algn="just">
              <a:buFont typeface="Wingdings" pitchFamily="2" charset="2"/>
              <a:buChar char="Ø"/>
            </a:pPr>
            <a:r>
              <a:rPr lang="vi-VN" dirty="0" smtClean="0">
                <a:solidFill>
                  <a:schemeClr val="accent3">
                    <a:lumMod val="75000"/>
                  </a:schemeClr>
                </a:solidFill>
              </a:rPr>
              <a:t>Validarea</a:t>
            </a:r>
            <a:r>
              <a:rPr lang="vi-VN" dirty="0">
                <a:solidFill>
                  <a:schemeClr val="accent3">
                    <a:lumMod val="75000"/>
                  </a:schemeClr>
                </a:solidFill>
              </a:rPr>
              <a:t>, recunoașterea și transferul rezultatelor învățării prin sistemul ECVET, de către o comisie pe baza unui colocviu și a documentelor de stagiu </a:t>
            </a:r>
            <a:endParaRPr lang="ro-RO" dirty="0" smtClean="0">
              <a:solidFill>
                <a:schemeClr val="accent3">
                  <a:lumMod val="75000"/>
                </a:schemeClr>
              </a:solidFill>
            </a:endParaRPr>
          </a:p>
          <a:p>
            <a:pPr algn="just">
              <a:buFont typeface="Wingdings" pitchFamily="2" charset="2"/>
              <a:buChar char="Ø"/>
            </a:pPr>
            <a:r>
              <a:rPr lang="vi-VN" dirty="0" smtClean="0">
                <a:solidFill>
                  <a:schemeClr val="accent3">
                    <a:lumMod val="75000"/>
                  </a:schemeClr>
                </a:solidFill>
              </a:rPr>
              <a:t>Diseminarea </a:t>
            </a:r>
            <a:r>
              <a:rPr lang="vi-VN" dirty="0">
                <a:solidFill>
                  <a:schemeClr val="accent3">
                    <a:lumMod val="75000"/>
                  </a:schemeClr>
                </a:solidFill>
              </a:rPr>
              <a:t>și valorizarea rezultatelor proiectului pe baza unei strategii de diseminare</a:t>
            </a:r>
            <a:endParaRPr lang="en-US" dirty="0">
              <a:solidFill>
                <a:schemeClr val="accent3">
                  <a:lumMod val="75000"/>
                </a:schemeClr>
              </a:solidFill>
            </a:endParaRPr>
          </a:p>
        </p:txBody>
      </p:sp>
    </p:spTree>
    <p:extLst>
      <p:ext uri="{BB962C8B-B14F-4D97-AF65-F5344CB8AC3E}">
        <p14:creationId xmlns:p14="http://schemas.microsoft.com/office/powerpoint/2010/main" val="1198896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CONCURSUL DE SELECȚIE</a:t>
            </a:r>
            <a:endParaRPr lang="en-US" dirty="0"/>
          </a:p>
        </p:txBody>
      </p:sp>
      <p:sp>
        <p:nvSpPr>
          <p:cNvPr id="3" name="Content Placeholder 2"/>
          <p:cNvSpPr>
            <a:spLocks noGrp="1"/>
          </p:cNvSpPr>
          <p:nvPr>
            <p:ph idx="1"/>
          </p:nvPr>
        </p:nvSpPr>
        <p:spPr/>
        <p:txBody>
          <a:bodyPr>
            <a:normAutofit fontScale="70000" lnSpcReduction="20000"/>
          </a:bodyPr>
          <a:lstStyle/>
          <a:p>
            <a:pPr marL="82296" indent="0" algn="just">
              <a:buNone/>
            </a:pPr>
            <a:r>
              <a:rPr lang="ro-RO" dirty="0">
                <a:solidFill>
                  <a:schemeClr val="accent3">
                    <a:lumMod val="75000"/>
                  </a:schemeClr>
                </a:solidFill>
              </a:rPr>
              <a:t>C</a:t>
            </a:r>
            <a:r>
              <a:rPr lang="vi-VN" dirty="0" smtClean="0">
                <a:solidFill>
                  <a:schemeClr val="accent3">
                    <a:lumMod val="75000"/>
                  </a:schemeClr>
                </a:solidFill>
              </a:rPr>
              <a:t>onstă </a:t>
            </a:r>
            <a:r>
              <a:rPr lang="vi-VN" dirty="0">
                <a:solidFill>
                  <a:schemeClr val="accent3">
                    <a:lumMod val="75000"/>
                  </a:schemeClr>
                </a:solidFill>
              </a:rPr>
              <a:t>în:</a:t>
            </a:r>
          </a:p>
          <a:p>
            <a:pPr algn="just"/>
            <a:r>
              <a:rPr lang="vi-VN" dirty="0" smtClean="0">
                <a:solidFill>
                  <a:schemeClr val="accent3">
                    <a:lumMod val="75000"/>
                  </a:schemeClr>
                </a:solidFill>
              </a:rPr>
              <a:t>verificarea </a:t>
            </a:r>
            <a:r>
              <a:rPr lang="vi-VN" dirty="0">
                <a:solidFill>
                  <a:schemeClr val="accent3">
                    <a:lumMod val="75000"/>
                  </a:schemeClr>
                </a:solidFill>
              </a:rPr>
              <a:t>cunoştinţelor  de limbă engleză  – proba orală, nivelul admis  minim A1 -nota obţ.=25%;</a:t>
            </a:r>
          </a:p>
          <a:p>
            <a:pPr algn="just"/>
            <a:r>
              <a:rPr lang="vi-VN" dirty="0" smtClean="0">
                <a:solidFill>
                  <a:schemeClr val="accent3">
                    <a:lumMod val="75000"/>
                  </a:schemeClr>
                </a:solidFill>
              </a:rPr>
              <a:t>interviu- </a:t>
            </a:r>
            <a:r>
              <a:rPr lang="vi-VN" dirty="0">
                <a:solidFill>
                  <a:schemeClr val="accent3">
                    <a:lumMod val="75000"/>
                  </a:schemeClr>
                </a:solidFill>
              </a:rPr>
              <a:t>capacitatea de comunicare, relaţionare, motivarea dorinței de participare, cunoştinţe despre Italia  = 25% </a:t>
            </a:r>
          </a:p>
          <a:p>
            <a:pPr algn="just"/>
            <a:r>
              <a:rPr lang="vi-VN" dirty="0" smtClean="0">
                <a:solidFill>
                  <a:schemeClr val="accent3">
                    <a:lumMod val="75000"/>
                  </a:schemeClr>
                </a:solidFill>
              </a:rPr>
              <a:t>evaluarea </a:t>
            </a:r>
            <a:r>
              <a:rPr lang="vi-VN" dirty="0">
                <a:solidFill>
                  <a:schemeClr val="accent3">
                    <a:lumMod val="75000"/>
                  </a:schemeClr>
                </a:solidFill>
              </a:rPr>
              <a:t>portofoliilor conform unei grile de evaluare-nota obţ.= 25% (particip. la concursuri, olimpiade, sesiuni de comunicări, implicare în proiecte educaţionale, activităţi extracurriculare şi de voluntariat)</a:t>
            </a:r>
          </a:p>
          <a:p>
            <a:pPr algn="just"/>
            <a:r>
              <a:rPr lang="vi-VN" dirty="0" smtClean="0">
                <a:solidFill>
                  <a:schemeClr val="accent3">
                    <a:lumMod val="75000"/>
                  </a:schemeClr>
                </a:solidFill>
              </a:rPr>
              <a:t>media </a:t>
            </a:r>
            <a:r>
              <a:rPr lang="vi-VN" dirty="0">
                <a:solidFill>
                  <a:schemeClr val="accent3">
                    <a:lumMod val="75000"/>
                  </a:schemeClr>
                </a:solidFill>
              </a:rPr>
              <a:t>generală a anului anterior =25%</a:t>
            </a:r>
          </a:p>
          <a:p>
            <a:pPr marL="82296" indent="0" algn="just">
              <a:buNone/>
            </a:pPr>
            <a:r>
              <a:rPr lang="ro-RO" dirty="0" smtClean="0">
                <a:solidFill>
                  <a:schemeClr val="accent3">
                    <a:lumMod val="75000"/>
                  </a:schemeClr>
                </a:solidFill>
              </a:rPr>
              <a:t>	</a:t>
            </a:r>
            <a:r>
              <a:rPr lang="vi-VN" dirty="0" smtClean="0">
                <a:solidFill>
                  <a:schemeClr val="accent3">
                    <a:lumMod val="75000"/>
                  </a:schemeClr>
                </a:solidFill>
              </a:rPr>
              <a:t>Probele </a:t>
            </a:r>
            <a:r>
              <a:rPr lang="vi-VN" dirty="0">
                <a:solidFill>
                  <a:schemeClr val="accent3">
                    <a:lumMod val="75000"/>
                  </a:schemeClr>
                </a:solidFill>
              </a:rPr>
              <a:t>vor fi evaluate şi notate separat, iar nota finală pentru selecţie va fi suma punctajelor celor 4 probe.</a:t>
            </a:r>
          </a:p>
          <a:p>
            <a:pPr marL="82296" indent="0" algn="just">
              <a:buNone/>
            </a:pPr>
            <a:r>
              <a:rPr lang="ro-RO" dirty="0" smtClean="0">
                <a:solidFill>
                  <a:schemeClr val="accent3">
                    <a:lumMod val="75000"/>
                  </a:schemeClr>
                </a:solidFill>
              </a:rPr>
              <a:t>	</a:t>
            </a:r>
            <a:r>
              <a:rPr lang="vi-VN" dirty="0" smtClean="0">
                <a:solidFill>
                  <a:schemeClr val="accent3">
                    <a:lumMod val="75000"/>
                  </a:schemeClr>
                </a:solidFill>
              </a:rPr>
              <a:t>Vor </a:t>
            </a:r>
            <a:r>
              <a:rPr lang="vi-VN" dirty="0">
                <a:solidFill>
                  <a:schemeClr val="accent3">
                    <a:lumMod val="75000"/>
                  </a:schemeClr>
                </a:solidFill>
              </a:rPr>
              <a:t>fi selectați 14 candidaţi şi 2 rezerve.</a:t>
            </a:r>
            <a:endParaRPr lang="en-US" dirty="0">
              <a:solidFill>
                <a:schemeClr val="accent3">
                  <a:lumMod val="75000"/>
                </a:schemeClr>
              </a:solidFill>
            </a:endParaRPr>
          </a:p>
        </p:txBody>
      </p:sp>
    </p:spTree>
    <p:extLst>
      <p:ext uri="{BB962C8B-B14F-4D97-AF65-F5344CB8AC3E}">
        <p14:creationId xmlns:p14="http://schemas.microsoft.com/office/powerpoint/2010/main" val="2036382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REZULTATE  ASTEPTATE</a:t>
            </a:r>
            <a:endParaRPr lang="en-US"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vi-VN" dirty="0">
                <a:solidFill>
                  <a:schemeClr val="accent3">
                    <a:lumMod val="75000"/>
                  </a:schemeClr>
                </a:solidFill>
              </a:rPr>
              <a:t>1. dezvoltarea, aprofundarea, îmbunătăţirea cunoştinţelor, abilităţilor, competenţelor participanților, în domeniul pregătirii lor profesionale </a:t>
            </a:r>
          </a:p>
          <a:p>
            <a:pPr marL="82296" indent="0" algn="just">
              <a:buNone/>
            </a:pPr>
            <a:r>
              <a:rPr lang="vi-VN" dirty="0">
                <a:solidFill>
                  <a:schemeClr val="accent3">
                    <a:lumMod val="75000"/>
                  </a:schemeClr>
                </a:solidFill>
              </a:rPr>
              <a:t>2. îmbunătăţirea abilităţilor lingvistice, a capacităţii de adaptare în contextul unui mediu socio-profesional nou, care presupune un model economic european în care activitățile se desfășoară în echipă și se militează pentru cetățenie activă, integrare și solidaritate în vederea unei dezvoltări durabile </a:t>
            </a:r>
          </a:p>
          <a:p>
            <a:pPr marL="82296" indent="0" algn="just">
              <a:buNone/>
            </a:pPr>
            <a:r>
              <a:rPr lang="vi-VN" dirty="0">
                <a:solidFill>
                  <a:schemeClr val="accent3">
                    <a:lumMod val="75000"/>
                  </a:schemeClr>
                </a:solidFill>
              </a:rPr>
              <a:t>3. dezvoltarea colaborării și cooperării prin parteneriat european cu asigurarea egalității de șanse și a diversității </a:t>
            </a:r>
          </a:p>
          <a:p>
            <a:pPr marL="82296" indent="0" algn="just">
              <a:buNone/>
            </a:pPr>
            <a:r>
              <a:rPr lang="vi-VN" dirty="0">
                <a:solidFill>
                  <a:schemeClr val="accent3">
                    <a:lumMod val="75000"/>
                  </a:schemeClr>
                </a:solidFill>
              </a:rPr>
              <a:t>4. produse finale cu rol de valorizare si de multiplicare –Îndrumar de laborator pentru Circuite electronice în domeniul sistemelor de calcul </a:t>
            </a:r>
          </a:p>
          <a:p>
            <a:pPr marL="82296" indent="0" algn="just">
              <a:buNone/>
            </a:pPr>
            <a:r>
              <a:rPr lang="vi-VN" dirty="0">
                <a:solidFill>
                  <a:schemeClr val="accent3">
                    <a:lumMod val="75000"/>
                  </a:schemeClr>
                </a:solidFill>
              </a:rPr>
              <a:t>5. absorbţia pe piaţa muncii a unui număr cât mai mare de absolvenţi, care au fost consiliați în alegerea carierei </a:t>
            </a:r>
          </a:p>
          <a:p>
            <a:pPr marL="82296" indent="0" algn="just">
              <a:buNone/>
            </a:pPr>
            <a:r>
              <a:rPr lang="vi-VN" dirty="0">
                <a:solidFill>
                  <a:schemeClr val="accent3">
                    <a:lumMod val="75000"/>
                  </a:schemeClr>
                </a:solidFill>
              </a:rPr>
              <a:t>6. realizarea unei broșuri cu informații despre proiect, o expoziție cu instantanee și fotografii din perioada mobilității, postere</a:t>
            </a:r>
          </a:p>
          <a:p>
            <a:pPr marL="82296" indent="0" algn="just">
              <a:buNone/>
            </a:pPr>
            <a:r>
              <a:rPr lang="vi-VN" dirty="0">
                <a:solidFill>
                  <a:schemeClr val="accent3">
                    <a:lumMod val="75000"/>
                  </a:schemeClr>
                </a:solidFill>
              </a:rPr>
              <a:t>7. implementarea Europass și ECVET</a:t>
            </a:r>
          </a:p>
          <a:p>
            <a:pPr marL="82296" indent="0" algn="just">
              <a:buNone/>
            </a:pPr>
            <a:r>
              <a:rPr lang="vi-VN" dirty="0">
                <a:solidFill>
                  <a:schemeClr val="accent3">
                    <a:lumMod val="75000"/>
                  </a:schemeClr>
                </a:solidFill>
              </a:rPr>
              <a:t>8. derularea altor proiecte europene </a:t>
            </a:r>
          </a:p>
          <a:p>
            <a:endParaRPr lang="en-US" dirty="0"/>
          </a:p>
        </p:txBody>
      </p:sp>
    </p:spTree>
    <p:extLst>
      <p:ext uri="{BB962C8B-B14F-4D97-AF65-F5344CB8AC3E}">
        <p14:creationId xmlns:p14="http://schemas.microsoft.com/office/powerpoint/2010/main" val="38576226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TotalTime>
  <Words>784</Words>
  <Application>Microsoft Office PowerPoint</Application>
  <PresentationFormat>Expunere pe ecran (4:3)</PresentationFormat>
  <Paragraphs>53</Paragraphs>
  <Slides>9</Slides>
  <Notes>0</Notes>
  <HiddenSlides>0</HiddenSlides>
  <MMClips>0</MMClips>
  <ScaleCrop>false</ScaleCrop>
  <HeadingPairs>
    <vt:vector size="4" baseType="variant">
      <vt:variant>
        <vt:lpstr>Temă</vt:lpstr>
      </vt:variant>
      <vt:variant>
        <vt:i4>1</vt:i4>
      </vt:variant>
      <vt:variant>
        <vt:lpstr>Titluri diapozitive</vt:lpstr>
      </vt:variant>
      <vt:variant>
        <vt:i4>9</vt:i4>
      </vt:variant>
    </vt:vector>
  </HeadingPairs>
  <TitlesOfParts>
    <vt:vector size="10" baseType="lpstr">
      <vt:lpstr>Solstice</vt:lpstr>
      <vt:lpstr>  Dezvoltarea competențelor tehnice generale prin mobilitate europeană pentru electronica implementată în sistemele de calcul 2017-1-RO01-KA102-035798 01.09.2017-31.08.2018</vt:lpstr>
      <vt:lpstr>PARTENER</vt:lpstr>
      <vt:lpstr>ȚINTE PROPUSE</vt:lpstr>
      <vt:lpstr>OBIECTIVE</vt:lpstr>
      <vt:lpstr>PREZENTAREA PROIECTULUI</vt:lpstr>
      <vt:lpstr>ECHIPA DE IMPLEMENTARE ȘI GESTIONARE</vt:lpstr>
      <vt:lpstr>ACTIVITĂȚI</vt:lpstr>
      <vt:lpstr>CONCURSUL DE SELECȚIE</vt:lpstr>
      <vt:lpstr>REZULTATE  ASTEPTATE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Dezvoltarea competențelor tehnice generale prin mobilitate europeană pentru electronica implementată în sistemele de calcul</dc:title>
  <dc:creator>TLC</dc:creator>
  <cp:lastModifiedBy>Unitate Scolara</cp:lastModifiedBy>
  <cp:revision>14</cp:revision>
  <cp:lastPrinted>2017-10-30T08:34:03Z</cp:lastPrinted>
  <dcterms:created xsi:type="dcterms:W3CDTF">2006-08-16T00:00:00Z</dcterms:created>
  <dcterms:modified xsi:type="dcterms:W3CDTF">2017-10-30T10:24:35Z</dcterms:modified>
</cp:coreProperties>
</file>