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embeddedFontLst>
    <p:embeddedFont>
      <p:font typeface="Noto Sans KR" panose="020B0604020202020204" charset="-128"/>
      <p:regular r:id="rId15"/>
      <p:bold r:id="rId16"/>
    </p:embeddedFont>
    <p:embeddedFont>
      <p:font typeface="Noto Sans SC" panose="020B0604020202020204" charset="-128"/>
      <p:regular r:id="rId17"/>
    </p:embeddedFont>
    <p:embeddedFont>
      <p:font typeface="Shippori Mincho B1" panose="020B0604020202020204" charset="-128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Inter" panose="020B0604020202020204" charset="0"/>
      <p:regular r:id="rId24"/>
      <p:bold r:id="rId25"/>
    </p:embeddedFont>
    <p:embeddedFont>
      <p:font typeface="Montserrat" panose="00000500000000000000" pitchFamily="2" charset="0"/>
      <p:regular r:id="rId26"/>
      <p:bold r:id="rId27"/>
    </p:embeddedFont>
    <p:embeddedFont>
      <p:font typeface="Noto Sans" panose="020B0502040504020204" pitchFamily="34" charset="0"/>
      <p:regular r:id="rId28"/>
    </p:embeddedFont>
    <p:embeddedFont>
      <p:font typeface="PlayfairDisplay-Italic" panose="020B0604020202020204" charset="0"/>
      <p:regular r:id="rId29"/>
      <p:bold r:id="rId30"/>
    </p:embeddedFont>
    <p:embeddedFont>
      <p:font typeface="Poppins" panose="00000500000000000000" pitchFamily="2" charset="0"/>
      <p:regular r:id="rId31"/>
      <p:bold r:id="rId3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4" d="100"/>
          <a:sy n="74" d="100"/>
        </p:scale>
        <p:origin x="3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font" Target="fonts/font18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font" Target="fonts/font1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860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0" Type="http://schemas.openxmlformats.org/officeDocument/2006/relationships/image" Target="../media/image82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8675" y="6247507"/>
            <a:ext cx="280392" cy="287982"/>
          </a:xfrm>
          <a:prstGeom prst="rect">
            <a:avLst/>
          </a:prstGeom>
        </p:spPr>
      </p:pic>
      <p:pic>
        <p:nvPicPr>
          <p:cNvPr id="4" name="SK-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8094" y="5479405"/>
            <a:ext cx="194965" cy="171450"/>
          </a:xfrm>
          <a:prstGeom prst="rect">
            <a:avLst/>
          </a:prstGeom>
        </p:spPr>
      </p:pic>
      <p:pic>
        <p:nvPicPr>
          <p:cNvPr id="5" name="SK-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1357" y="5479405"/>
            <a:ext cx="194965" cy="171450"/>
          </a:xfrm>
          <a:prstGeom prst="rect">
            <a:avLst/>
          </a:prstGeom>
        </p:spPr>
      </p:pic>
      <p:pic>
        <p:nvPicPr>
          <p:cNvPr id="6" name="SK-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17075" y="466279"/>
            <a:ext cx="828973" cy="541734"/>
          </a:xfrm>
          <a:prstGeom prst="rect">
            <a:avLst/>
          </a:prstGeom>
        </p:spPr>
      </p:pic>
      <p:pic>
        <p:nvPicPr>
          <p:cNvPr id="7" name="SK-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4894" y="411361"/>
            <a:ext cx="670471" cy="630882"/>
          </a:xfrm>
          <a:prstGeom prst="rect">
            <a:avLst/>
          </a:prstGeom>
        </p:spPr>
      </p:pic>
      <p:sp>
        <p:nvSpPr>
          <p:cNvPr id="8" name="SK-1-text-7"/>
          <p:cNvSpPr/>
          <p:nvPr/>
        </p:nvSpPr>
        <p:spPr>
          <a:xfrm>
            <a:off x="6471196" y="1428750"/>
            <a:ext cx="5720655" cy="7715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038"/>
              </a:lnSpc>
              <a:buNone/>
            </a:pPr>
            <a:r>
              <a:rPr lang="en-US" sz="3375" b="1" dirty="0">
                <a:solidFill>
                  <a:srgbClr val="002562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Experiența Erasmus+</a:t>
            </a:r>
            <a:endParaRPr lang="en-US" sz="3375" dirty="0"/>
          </a:p>
          <a:p>
            <a:pPr marL="0" indent="0">
              <a:lnSpc>
                <a:spcPts val="3038"/>
              </a:lnSpc>
              <a:buNone/>
            </a:pPr>
            <a:r>
              <a:rPr lang="en-US" sz="3375" b="1" dirty="0">
                <a:solidFill>
                  <a:srgbClr val="002562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în Valencia, Spania</a:t>
            </a:r>
            <a:endParaRPr lang="en-US" sz="3375" dirty="0"/>
          </a:p>
        </p:txBody>
      </p:sp>
      <p:sp>
        <p:nvSpPr>
          <p:cNvPr id="9" name="SK-1-text-8"/>
          <p:cNvSpPr/>
          <p:nvPr/>
        </p:nvSpPr>
        <p:spPr>
          <a:xfrm>
            <a:off x="6125468" y="3276600"/>
            <a:ext cx="6066532" cy="3640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67"/>
              </a:lnSpc>
              <a:buNone/>
            </a:pPr>
            <a:r>
              <a:rPr lang="en-US" sz="1950" dirty="0">
                <a:solidFill>
                  <a:srgbClr val="40404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Mobilitate pentru elevii de la profil tehnic</a:t>
            </a:r>
            <a:endParaRPr lang="en-US" sz="1950" dirty="0"/>
          </a:p>
        </p:txBody>
      </p:sp>
      <p:sp>
        <p:nvSpPr>
          <p:cNvPr id="10" name="SK-1-text-9"/>
          <p:cNvSpPr/>
          <p:nvPr/>
        </p:nvSpPr>
        <p:spPr>
          <a:xfrm>
            <a:off x="6177855" y="4029075"/>
            <a:ext cx="6014145" cy="2820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21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Liceul Tehnologic „Gheorghe Duca” Constanța</a:t>
            </a:r>
            <a:endParaRPr lang="en-US" sz="1575" dirty="0"/>
          </a:p>
        </p:txBody>
      </p:sp>
      <p:sp>
        <p:nvSpPr>
          <p:cNvPr id="11" name="SK-1-text-10"/>
          <p:cNvSpPr/>
          <p:nvPr/>
        </p:nvSpPr>
        <p:spPr>
          <a:xfrm>
            <a:off x="6209258" y="4419600"/>
            <a:ext cx="5982742" cy="2280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96"/>
              </a:lnSpc>
              <a:buNone/>
            </a:pPr>
            <a:r>
              <a:rPr lang="en-US" sz="13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Proiect: „Învață, experimentează, excelează cu Erasmus+”</a:t>
            </a:r>
            <a:endParaRPr lang="en-US" sz="1350" dirty="0"/>
          </a:p>
        </p:txBody>
      </p:sp>
      <p:sp>
        <p:nvSpPr>
          <p:cNvPr id="12" name="SK-1-text-11"/>
          <p:cNvSpPr/>
          <p:nvPr/>
        </p:nvSpPr>
        <p:spPr>
          <a:xfrm>
            <a:off x="6562725" y="4762500"/>
            <a:ext cx="5629275" cy="2280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96"/>
              </a:lnSpc>
              <a:buNone/>
            </a:pPr>
            <a:r>
              <a:rPr lang="en-US" sz="13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Cod: 2025-1-RO01-KA121-VET-000314437</a:t>
            </a:r>
            <a:endParaRPr lang="en-US" sz="1350" dirty="0"/>
          </a:p>
        </p:txBody>
      </p:sp>
      <p:sp>
        <p:nvSpPr>
          <p:cNvPr id="13" name="SK-1-text-12"/>
          <p:cNvSpPr/>
          <p:nvPr/>
        </p:nvSpPr>
        <p:spPr>
          <a:xfrm>
            <a:off x="7239000" y="504825"/>
            <a:ext cx="1917353" cy="41136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B22222"/>
                </a:solidFill>
                <a:latin typeface="PlayfairDisplay-Italic" pitchFamily="34" charset="0"/>
                <a:ea typeface="PlayfairDisplay-Italic" pitchFamily="34" charset="-122"/>
                <a:cs typeface="PlayfairDisplay-Italic" pitchFamily="34" charset="-120"/>
              </a:rPr>
              <a:t>Liceul Tehnologic</a:t>
            </a:r>
            <a:endParaRPr lang="en-US" sz="1350" dirty="0"/>
          </a:p>
          <a:p>
            <a:pPr marL="0" indent="0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B22222"/>
                </a:solidFill>
                <a:latin typeface="PlayfairDisplay-Italic" pitchFamily="34" charset="0"/>
                <a:ea typeface="PlayfairDisplay-Italic" pitchFamily="34" charset="-122"/>
                <a:cs typeface="PlayfairDisplay-Italic" pitchFamily="34" charset="-120"/>
              </a:rPr>
              <a:t>Gheorghe Duca</a:t>
            </a:r>
            <a:endParaRPr lang="en-US" sz="1350" dirty="0"/>
          </a:p>
        </p:txBody>
      </p:sp>
      <p:sp>
        <p:nvSpPr>
          <p:cNvPr id="14" name="SK-1-text-13"/>
          <p:cNvSpPr/>
          <p:nvPr/>
        </p:nvSpPr>
        <p:spPr>
          <a:xfrm>
            <a:off x="6810375" y="5343525"/>
            <a:ext cx="2336453" cy="50065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71"/>
              </a:lnSpc>
              <a:buNone/>
            </a:pPr>
            <a:r>
              <a:rPr lang="en-US" sz="13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Clasa a X-a A · 11 elevi ·</a:t>
            </a:r>
            <a:endParaRPr lang="en-US" sz="1350" dirty="0"/>
          </a:p>
          <a:p>
            <a:pPr marL="0" indent="0">
              <a:lnSpc>
                <a:spcPts val="1971"/>
              </a:lnSpc>
              <a:buNone/>
            </a:pPr>
            <a:r>
              <a:rPr lang="en-US" sz="13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Tehnician Mecatronist</a:t>
            </a:r>
            <a:endParaRPr lang="en-US" sz="1350" dirty="0"/>
          </a:p>
        </p:txBody>
      </p:sp>
      <p:sp>
        <p:nvSpPr>
          <p:cNvPr id="15" name="SK-1-text-14"/>
          <p:cNvSpPr/>
          <p:nvPr/>
        </p:nvSpPr>
        <p:spPr>
          <a:xfrm>
            <a:off x="9553575" y="5343525"/>
            <a:ext cx="2629793" cy="50065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71"/>
              </a:lnSpc>
              <a:buNone/>
            </a:pPr>
            <a:r>
              <a:rPr lang="en-US" sz="13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Clasa a XII-a A · 11 elevi ·</a:t>
            </a:r>
            <a:endParaRPr lang="en-US" sz="1350" dirty="0"/>
          </a:p>
          <a:p>
            <a:pPr marL="0" indent="0">
              <a:lnSpc>
                <a:spcPts val="1971"/>
              </a:lnSpc>
              <a:buNone/>
            </a:pPr>
            <a:r>
              <a:rPr lang="en-US" sz="13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Operator Tehnică de Calcul</a:t>
            </a:r>
            <a:endParaRPr lang="en-US" sz="1350" dirty="0"/>
          </a:p>
        </p:txBody>
      </p:sp>
      <p:sp>
        <p:nvSpPr>
          <p:cNvPr id="16" name="SK-1-text-15"/>
          <p:cNvSpPr/>
          <p:nvPr/>
        </p:nvSpPr>
        <p:spPr>
          <a:xfrm>
            <a:off x="6562725" y="6296025"/>
            <a:ext cx="5629275" cy="2286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🗓️ 01 – 14 martie 2026 • Valencia, Spania</a:t>
            </a:r>
            <a:endParaRPr lang="en-US" sz="1500" dirty="0"/>
          </a:p>
        </p:txBody>
      </p:sp>
      <p:sp>
        <p:nvSpPr>
          <p:cNvPr id="17" name="SK-1-text-16"/>
          <p:cNvSpPr/>
          <p:nvPr/>
        </p:nvSpPr>
        <p:spPr>
          <a:xfrm>
            <a:off x="10134600" y="485775"/>
            <a:ext cx="2043113" cy="3048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0056B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Cofinanțat de</a:t>
            </a:r>
            <a:endParaRPr lang="en-US" sz="1200" dirty="0"/>
          </a:p>
          <a:p>
            <a:pPr marL="0" indent="0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0056B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Uniunea Europeană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050"/>
            <a:ext cx="12192000" cy="6858000"/>
          </a:xfrm>
          <a:prstGeom prst="rect">
            <a:avLst/>
          </a:prstGeom>
        </p:spPr>
      </p:pic>
      <p:pic>
        <p:nvPicPr>
          <p:cNvPr id="3" name="SK-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3992" y="1028700"/>
            <a:ext cx="621655" cy="596503"/>
          </a:xfrm>
          <a:prstGeom prst="rect">
            <a:avLst/>
          </a:prstGeom>
        </p:spPr>
      </p:pic>
      <p:pic>
        <p:nvPicPr>
          <p:cNvPr id="4" name="SK-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5404098"/>
            <a:ext cx="377875" cy="356592"/>
          </a:xfrm>
          <a:prstGeom prst="rect">
            <a:avLst/>
          </a:prstGeom>
        </p:spPr>
      </p:pic>
      <p:pic>
        <p:nvPicPr>
          <p:cNvPr id="5" name="SK-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196" y="4375398"/>
            <a:ext cx="414486" cy="335905"/>
          </a:xfrm>
          <a:prstGeom prst="rect">
            <a:avLst/>
          </a:prstGeom>
        </p:spPr>
      </p:pic>
      <p:pic>
        <p:nvPicPr>
          <p:cNvPr id="6" name="SK-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400" y="3298627"/>
            <a:ext cx="390079" cy="404515"/>
          </a:xfrm>
          <a:prstGeom prst="rect">
            <a:avLst/>
          </a:prstGeom>
        </p:spPr>
      </p:pic>
      <p:pic>
        <p:nvPicPr>
          <p:cNvPr id="7" name="SK-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196" y="2242542"/>
            <a:ext cx="414486" cy="432048"/>
          </a:xfrm>
          <a:prstGeom prst="rect">
            <a:avLst/>
          </a:prstGeom>
        </p:spPr>
      </p:pic>
      <p:sp>
        <p:nvSpPr>
          <p:cNvPr id="8" name="SK-2-text-7"/>
          <p:cNvSpPr/>
          <p:nvPr/>
        </p:nvSpPr>
        <p:spPr>
          <a:xfrm>
            <a:off x="657225" y="466725"/>
            <a:ext cx="11144250" cy="44574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510"/>
              </a:lnSpc>
              <a:buNone/>
            </a:pPr>
            <a:r>
              <a:rPr lang="en-US" sz="2925" b="1" dirty="0">
                <a:solidFill>
                  <a:srgbClr val="00256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Despre proiectul Erasmus+</a:t>
            </a:r>
            <a:endParaRPr lang="en-US" sz="2925" dirty="0"/>
          </a:p>
        </p:txBody>
      </p:sp>
      <p:sp>
        <p:nvSpPr>
          <p:cNvPr id="9" name="SK-2-text-8"/>
          <p:cNvSpPr/>
          <p:nvPr/>
        </p:nvSpPr>
        <p:spPr>
          <a:xfrm>
            <a:off x="8956774" y="2181225"/>
            <a:ext cx="2860328" cy="466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„Învață, experimentează,</a:t>
            </a:r>
            <a:endParaRPr lang="en-US" sz="1350" dirty="0"/>
          </a:p>
          <a:p>
            <a:pPr marL="0" indent="0" algn="ctr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excellează cu Erasmus+”</a:t>
            </a:r>
            <a:endParaRPr lang="en-US" sz="1350" dirty="0"/>
          </a:p>
        </p:txBody>
      </p:sp>
      <p:sp>
        <p:nvSpPr>
          <p:cNvPr id="10" name="SK-2-text-9"/>
          <p:cNvSpPr/>
          <p:nvPr/>
        </p:nvSpPr>
        <p:spPr>
          <a:xfrm>
            <a:off x="9383911" y="5052565"/>
            <a:ext cx="2168723" cy="78849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70"/>
              </a:lnSpc>
              <a:buNone/>
            </a:pPr>
            <a:r>
              <a:rPr lang="en-US" sz="172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Liceul Tehnologic</a:t>
            </a:r>
            <a:endParaRPr lang="en-US" sz="1725" dirty="0"/>
          </a:p>
          <a:p>
            <a:pPr marL="0" indent="0" algn="ctr">
              <a:lnSpc>
                <a:spcPts val="2070"/>
              </a:lnSpc>
              <a:buNone/>
            </a:pPr>
            <a:r>
              <a:rPr lang="en-US" sz="172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„Gheorghe Duca”</a:t>
            </a:r>
            <a:endParaRPr lang="en-US" sz="1725" dirty="0"/>
          </a:p>
          <a:p>
            <a:pPr marL="0" indent="0" algn="ctr">
              <a:lnSpc>
                <a:spcPts val="2070"/>
              </a:lnSpc>
              <a:buNone/>
            </a:pPr>
            <a:r>
              <a:rPr lang="en-US" sz="172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Constanța</a:t>
            </a:r>
            <a:endParaRPr lang="en-US" sz="1725" dirty="0"/>
          </a:p>
        </p:txBody>
      </p:sp>
      <p:sp>
        <p:nvSpPr>
          <p:cNvPr id="11" name="SK-2-text-10"/>
          <p:cNvSpPr/>
          <p:nvPr/>
        </p:nvSpPr>
        <p:spPr>
          <a:xfrm>
            <a:off x="9477375" y="3152775"/>
            <a:ext cx="1571625" cy="16281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lnSpc>
                <a:spcPts val="1283"/>
              </a:lnSpc>
              <a:buNone/>
            </a:pPr>
            <a:r>
              <a:rPr lang="en-US" sz="1125" b="1" dirty="0">
                <a:solidFill>
                  <a:srgbClr val="FDBA7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COD PROIECT</a:t>
            </a:r>
            <a:endParaRPr lang="en-US" sz="1125" dirty="0"/>
          </a:p>
        </p:txBody>
      </p:sp>
      <p:sp>
        <p:nvSpPr>
          <p:cNvPr id="12" name="SK-2-text-11"/>
          <p:cNvSpPr/>
          <p:nvPr/>
        </p:nvSpPr>
        <p:spPr>
          <a:xfrm>
            <a:off x="9191625" y="3990975"/>
            <a:ext cx="2441228" cy="16281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283"/>
              </a:lnSpc>
              <a:buNone/>
            </a:pPr>
            <a:r>
              <a:rPr lang="en-US" sz="1125" b="1" dirty="0">
                <a:solidFill>
                  <a:srgbClr val="FDBA7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PERIOADĂ IMPLEMENTARE</a:t>
            </a:r>
            <a:endParaRPr lang="en-US" sz="1125" dirty="0"/>
          </a:p>
        </p:txBody>
      </p:sp>
      <p:sp>
        <p:nvSpPr>
          <p:cNvPr id="13" name="SK-2-text-12"/>
          <p:cNvSpPr/>
          <p:nvPr/>
        </p:nvSpPr>
        <p:spPr>
          <a:xfrm>
            <a:off x="9906000" y="4829175"/>
            <a:ext cx="963811" cy="16281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lnSpc>
                <a:spcPts val="1283"/>
              </a:lnSpc>
              <a:buNone/>
            </a:pPr>
            <a:r>
              <a:rPr lang="en-US" sz="1125" b="1" dirty="0">
                <a:solidFill>
                  <a:srgbClr val="FDBA7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INSTITUȚIE</a:t>
            </a:r>
            <a:endParaRPr lang="en-US" sz="1125" dirty="0"/>
          </a:p>
        </p:txBody>
      </p:sp>
      <p:sp>
        <p:nvSpPr>
          <p:cNvPr id="14" name="SK-2-text-13"/>
          <p:cNvSpPr/>
          <p:nvPr/>
        </p:nvSpPr>
        <p:spPr>
          <a:xfrm>
            <a:off x="9496425" y="1885950"/>
            <a:ext cx="1885950" cy="16281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283"/>
              </a:lnSpc>
              <a:buNone/>
            </a:pPr>
            <a:r>
              <a:rPr lang="en-US" sz="1125" b="1" dirty="0">
                <a:solidFill>
                  <a:srgbClr val="FDBA7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TITLUL PROIECTULUI</a:t>
            </a:r>
            <a:endParaRPr lang="en-US" sz="1125" dirty="0"/>
          </a:p>
        </p:txBody>
      </p:sp>
      <p:sp>
        <p:nvSpPr>
          <p:cNvPr id="15" name="SK-2-text-14"/>
          <p:cNvSpPr/>
          <p:nvPr/>
        </p:nvSpPr>
        <p:spPr>
          <a:xfrm>
            <a:off x="1504950" y="2181225"/>
            <a:ext cx="7753350" cy="466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Program European VET · Vocational Education and Training —</a:t>
            </a:r>
            <a:endParaRPr lang="en-US" sz="1350" dirty="0"/>
          </a:p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recunoscut la nivel european, destinat elevilor de formare profesională</a:t>
            </a:r>
            <a:endParaRPr lang="en-US" sz="1350" dirty="0"/>
          </a:p>
        </p:txBody>
      </p:sp>
      <p:sp>
        <p:nvSpPr>
          <p:cNvPr id="16" name="SK-2-text-15"/>
          <p:cNvSpPr/>
          <p:nvPr/>
        </p:nvSpPr>
        <p:spPr>
          <a:xfrm>
            <a:off x="1504950" y="3228975"/>
            <a:ext cx="7878961" cy="466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Obiectiv principal · Facilitarea accesului pe piața muncii europene prin</a:t>
            </a:r>
            <a:endParaRPr lang="en-US" sz="1350" dirty="0"/>
          </a:p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competențe practice dobândite în stagii la agenții economici din Spania</a:t>
            </a:r>
            <a:endParaRPr lang="en-US" sz="1350" dirty="0"/>
          </a:p>
        </p:txBody>
      </p:sp>
      <p:sp>
        <p:nvSpPr>
          <p:cNvPr id="17" name="SK-2-text-16"/>
          <p:cNvSpPr/>
          <p:nvPr/>
        </p:nvSpPr>
        <p:spPr>
          <a:xfrm>
            <a:off x="1504950" y="4286250"/>
            <a:ext cx="7753350" cy="466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Grup țintă · 22 elevi — 11 Tehnicieni Mecatronisti (Clasa a X-a A) + 11</a:t>
            </a:r>
            <a:endParaRPr lang="en-US" sz="1350" dirty="0"/>
          </a:p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Operatori Tehnici de Calcul (Clasa a XII-a A) + 2 rezerve</a:t>
            </a:r>
            <a:endParaRPr lang="en-US" sz="1350" dirty="0"/>
          </a:p>
        </p:txBody>
      </p:sp>
      <p:sp>
        <p:nvSpPr>
          <p:cNvPr id="18" name="SK-2-text-17"/>
          <p:cNvSpPr/>
          <p:nvPr/>
        </p:nvSpPr>
        <p:spPr>
          <a:xfrm>
            <a:off x="1504950" y="5324475"/>
            <a:ext cx="7072313" cy="466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Comunicare internațională · Îmbunătățirea comunicării în limba</a:t>
            </a:r>
            <a:endParaRPr lang="en-US" sz="1350" dirty="0"/>
          </a:p>
          <a:p>
            <a:pPr marL="0" indent="0">
              <a:lnSpc>
                <a:spcPts val="1836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engleză în contexte reale de muncă și colaborare profesională</a:t>
            </a:r>
            <a:endParaRPr lang="en-US" sz="1350" dirty="0"/>
          </a:p>
        </p:txBody>
      </p:sp>
      <p:sp>
        <p:nvSpPr>
          <p:cNvPr id="19" name="SK-2-text-18"/>
          <p:cNvSpPr/>
          <p:nvPr/>
        </p:nvSpPr>
        <p:spPr>
          <a:xfrm>
            <a:off x="714375" y="1352550"/>
            <a:ext cx="11477625" cy="30599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410"/>
              </a:lnSpc>
              <a:buNone/>
            </a:pPr>
            <a:r>
              <a:rPr lang="en-US" sz="1575" dirty="0">
                <a:solidFill>
                  <a:srgbClr val="59595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“Un program european care deschide uși și construiește viitoare profesionale.”</a:t>
            </a:r>
            <a:endParaRPr lang="en-US" sz="1575" dirty="0"/>
          </a:p>
        </p:txBody>
      </p:sp>
      <p:sp>
        <p:nvSpPr>
          <p:cNvPr id="20" name="SK-2-text-19"/>
          <p:cNvSpPr/>
          <p:nvPr/>
        </p:nvSpPr>
        <p:spPr>
          <a:xfrm>
            <a:off x="7620000" y="6467475"/>
            <a:ext cx="4572000" cy="1524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1200" dirty="0">
                <a:solidFill>
                  <a:srgbClr val="79797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Erasmus+ · KA121-VET · 2025-2026</a:t>
            </a:r>
            <a:endParaRPr lang="en-US" sz="1200" dirty="0"/>
          </a:p>
        </p:txBody>
      </p:sp>
      <p:sp>
        <p:nvSpPr>
          <p:cNvPr id="21" name="SK-2-text-20"/>
          <p:cNvSpPr/>
          <p:nvPr/>
        </p:nvSpPr>
        <p:spPr>
          <a:xfrm>
            <a:off x="8956774" y="3409950"/>
            <a:ext cx="3000822" cy="18901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488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2025-1-RO01-KA121-VET-000314437</a:t>
            </a:r>
            <a:endParaRPr lang="en-US" sz="1200" dirty="0"/>
          </a:p>
        </p:txBody>
      </p:sp>
      <p:sp>
        <p:nvSpPr>
          <p:cNvPr id="22" name="SK-2-text-21"/>
          <p:cNvSpPr/>
          <p:nvPr/>
        </p:nvSpPr>
        <p:spPr>
          <a:xfrm>
            <a:off x="9191625" y="4248150"/>
            <a:ext cx="2682180" cy="18901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488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01.06.2025 – 31.08.2026</a:t>
            </a:r>
            <a:endParaRPr lang="en-US" sz="1200" dirty="0"/>
          </a:p>
        </p:txBody>
      </p:sp>
      <p:sp>
        <p:nvSpPr>
          <p:cNvPr id="23" name="SK-2-text-22"/>
          <p:cNvSpPr/>
          <p:nvPr/>
        </p:nvSpPr>
        <p:spPr>
          <a:xfrm>
            <a:off x="10896600" y="6391275"/>
            <a:ext cx="1110555" cy="1905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750"/>
              </a:lnSpc>
              <a:buNone/>
            </a:pPr>
            <a:r>
              <a:rPr lang="en-US" sz="750" dirty="0">
                <a:solidFill>
                  <a:srgbClr val="0031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Cofinanțat de</a:t>
            </a:r>
            <a:endParaRPr lang="en-US" sz="750" dirty="0"/>
          </a:p>
          <a:p>
            <a:pPr marL="0" indent="0">
              <a:lnSpc>
                <a:spcPts val="750"/>
              </a:lnSpc>
              <a:buNone/>
            </a:pPr>
            <a:r>
              <a:rPr lang="en-US" sz="750" dirty="0">
                <a:solidFill>
                  <a:srgbClr val="00316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Uniunea Europeană</a:t>
            </a:r>
            <a:endParaRPr lang="en-US" sz="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9357" y="3915817"/>
            <a:ext cx="475357" cy="541734"/>
          </a:xfrm>
          <a:prstGeom prst="rect">
            <a:avLst/>
          </a:prstGeom>
        </p:spPr>
      </p:pic>
      <p:pic>
        <p:nvPicPr>
          <p:cNvPr id="4" name="SK-3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2384" y="3895279"/>
            <a:ext cx="670471" cy="562273"/>
          </a:xfrm>
          <a:prstGeom prst="rect">
            <a:avLst/>
          </a:prstGeom>
        </p:spPr>
      </p:pic>
      <p:pic>
        <p:nvPicPr>
          <p:cNvPr id="5" name="SK-3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3765" y="3915817"/>
            <a:ext cx="609600" cy="541734"/>
          </a:xfrm>
          <a:prstGeom prst="rect">
            <a:avLst/>
          </a:prstGeom>
        </p:spPr>
      </p:pic>
      <p:pic>
        <p:nvPicPr>
          <p:cNvPr id="6" name="SK-3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8580" y="1803648"/>
            <a:ext cx="11082486" cy="1865263"/>
          </a:xfrm>
          <a:prstGeom prst="rect">
            <a:avLst/>
          </a:prstGeom>
        </p:spPr>
      </p:pic>
      <p:sp>
        <p:nvSpPr>
          <p:cNvPr id="7" name="SK-3-text-6"/>
          <p:cNvSpPr/>
          <p:nvPr/>
        </p:nvSpPr>
        <p:spPr>
          <a:xfrm>
            <a:off x="590550" y="304800"/>
            <a:ext cx="11601450" cy="56004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4410"/>
              </a:lnSpc>
              <a:buNone/>
            </a:pPr>
            <a:r>
              <a:rPr lang="en-US" sz="3675" b="1" dirty="0">
                <a:solidFill>
                  <a:srgbClr val="00204A"/>
                </a:solidFill>
              </a:rPr>
              <a:t>Valencia, Spania – Orașul gazdă</a:t>
            </a:r>
            <a:endParaRPr lang="en-US" sz="3675" dirty="0"/>
          </a:p>
        </p:txBody>
      </p:sp>
      <p:sp>
        <p:nvSpPr>
          <p:cNvPr id="8" name="SK-3-text-7"/>
          <p:cNvSpPr/>
          <p:nvPr/>
        </p:nvSpPr>
        <p:spPr>
          <a:xfrm>
            <a:off x="1191071" y="4600575"/>
            <a:ext cx="2294483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52"/>
              </a:lnSpc>
              <a:buNone/>
            </a:pPr>
            <a:r>
              <a:rPr lang="en-US" sz="1800" b="1" dirty="0">
                <a:solidFill>
                  <a:srgbClr val="00204A"/>
                </a:solidFill>
              </a:rPr>
              <a:t>Orașul Valencia</a:t>
            </a:r>
            <a:endParaRPr lang="en-US" sz="1800" dirty="0"/>
          </a:p>
        </p:txBody>
      </p:sp>
      <p:sp>
        <p:nvSpPr>
          <p:cNvPr id="9" name="SK-3-text-8"/>
          <p:cNvSpPr/>
          <p:nvPr/>
        </p:nvSpPr>
        <p:spPr>
          <a:xfrm>
            <a:off x="4542383" y="4600575"/>
            <a:ext cx="3164086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52"/>
              </a:lnSpc>
              <a:buNone/>
            </a:pPr>
            <a:r>
              <a:rPr lang="en-US" sz="1800" b="1" dirty="0">
                <a:solidFill>
                  <a:srgbClr val="00204A"/>
                </a:solidFill>
              </a:rPr>
              <a:t>Clima Mediterraneană</a:t>
            </a:r>
            <a:endParaRPr lang="en-US" sz="1800" dirty="0"/>
          </a:p>
        </p:txBody>
      </p:sp>
      <p:sp>
        <p:nvSpPr>
          <p:cNvPr id="10" name="SK-3-text-9"/>
          <p:cNvSpPr/>
          <p:nvPr/>
        </p:nvSpPr>
        <p:spPr>
          <a:xfrm>
            <a:off x="9374386" y="4600575"/>
            <a:ext cx="1005780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52"/>
              </a:lnSpc>
              <a:buNone/>
            </a:pPr>
            <a:r>
              <a:rPr lang="en-US" sz="1800" b="1" dirty="0">
                <a:solidFill>
                  <a:srgbClr val="00204A"/>
                </a:solidFill>
              </a:rPr>
              <a:t>Cazare</a:t>
            </a:r>
            <a:endParaRPr lang="en-US" sz="1800" dirty="0"/>
          </a:p>
        </p:txBody>
      </p:sp>
      <p:sp>
        <p:nvSpPr>
          <p:cNvPr id="11" name="SK-3-text-10"/>
          <p:cNvSpPr/>
          <p:nvPr/>
        </p:nvSpPr>
        <p:spPr>
          <a:xfrm>
            <a:off x="590550" y="1285875"/>
            <a:ext cx="11430000" cy="32861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588"/>
              </a:lnSpc>
              <a:buNone/>
            </a:pPr>
            <a:r>
              <a:rPr lang="en-US" sz="1875" dirty="0">
                <a:solidFill>
                  <a:srgbClr val="80808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Orașul în care am desfășurat mobilitatea</a:t>
            </a:r>
            <a:endParaRPr lang="en-US" sz="1875" dirty="0"/>
          </a:p>
        </p:txBody>
      </p:sp>
      <p:sp>
        <p:nvSpPr>
          <p:cNvPr id="12" name="SK-3-text-11"/>
          <p:cNvSpPr/>
          <p:nvPr/>
        </p:nvSpPr>
        <p:spPr>
          <a:xfrm>
            <a:off x="771525" y="5038725"/>
            <a:ext cx="3708946" cy="86856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Al treilea oraș ca mărime din Spania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Centru tehnologic și educațional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Traditie și inovație în armonie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perfectă</a:t>
            </a:r>
            <a:endParaRPr lang="en-US" sz="1425" dirty="0"/>
          </a:p>
        </p:txBody>
      </p:sp>
      <p:sp>
        <p:nvSpPr>
          <p:cNvPr id="13" name="SK-3-text-12"/>
          <p:cNvSpPr/>
          <p:nvPr/>
        </p:nvSpPr>
        <p:spPr>
          <a:xfrm>
            <a:off x="4572000" y="5038725"/>
            <a:ext cx="3499396" cy="86856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~20°C ziua, ~10°C seara în martie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Posibile ploi ușoare ocazionale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Climat blând, perfect pentru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activități în aer liber</a:t>
            </a:r>
            <a:endParaRPr lang="en-US" sz="1425" dirty="0"/>
          </a:p>
        </p:txBody>
      </p:sp>
      <p:sp>
        <p:nvSpPr>
          <p:cNvPr id="14" name="SK-3-text-13"/>
          <p:cNvSpPr/>
          <p:nvPr/>
        </p:nvSpPr>
        <p:spPr>
          <a:xfrm>
            <a:off x="8391525" y="5038725"/>
            <a:ext cx="3562350" cy="130284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Val Hotel Valencia – 1-4 și 8-14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martie · lângă Plaja Malvarrosa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Olympia Hotel, Events &amp; Spa –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4-8 martie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- Mic-dejun și cină în sistem bufet la</a:t>
            </a:r>
            <a:endParaRPr lang="en-US" sz="1425" dirty="0"/>
          </a:p>
          <a:p>
            <a:pPr marL="0" indent="0">
              <a:lnSpc>
                <a:spcPts val="1710"/>
              </a:lnSpc>
              <a:buNone/>
            </a:pPr>
            <a:r>
              <a:rPr lang="en-US" sz="1425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hotel</a:t>
            </a:r>
            <a:endParaRPr lang="en-US" sz="1425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4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4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8565" y="2887117"/>
            <a:ext cx="1365498" cy="473125"/>
          </a:xfrm>
          <a:prstGeom prst="rect">
            <a:avLst/>
          </a:prstGeom>
        </p:spPr>
      </p:pic>
      <p:pic>
        <p:nvPicPr>
          <p:cNvPr id="4" name="SK-4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1969" y="2900809"/>
            <a:ext cx="414486" cy="466279"/>
          </a:xfrm>
          <a:prstGeom prst="rect">
            <a:avLst/>
          </a:prstGeom>
        </p:spPr>
      </p:pic>
      <p:pic>
        <p:nvPicPr>
          <p:cNvPr id="5" name="SK-4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2071" y="2866579"/>
            <a:ext cx="463153" cy="514350"/>
          </a:xfrm>
          <a:prstGeom prst="rect">
            <a:avLst/>
          </a:prstGeom>
        </p:spPr>
      </p:pic>
      <p:pic>
        <p:nvPicPr>
          <p:cNvPr id="6" name="SK-4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5561" y="2935188"/>
            <a:ext cx="597396" cy="390823"/>
          </a:xfrm>
          <a:prstGeom prst="rect">
            <a:avLst/>
          </a:prstGeom>
        </p:spPr>
      </p:pic>
      <p:pic>
        <p:nvPicPr>
          <p:cNvPr id="7" name="SK-4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5498" y="2893963"/>
            <a:ext cx="451098" cy="459432"/>
          </a:xfrm>
          <a:prstGeom prst="rect">
            <a:avLst/>
          </a:prstGeom>
        </p:spPr>
      </p:pic>
      <p:sp>
        <p:nvSpPr>
          <p:cNvPr id="8" name="SK-4-text-7"/>
          <p:cNvSpPr/>
          <p:nvPr/>
        </p:nvSpPr>
        <p:spPr>
          <a:xfrm>
            <a:off x="657225" y="647700"/>
            <a:ext cx="11534775" cy="5143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4050"/>
              </a:lnSpc>
              <a:buNone/>
            </a:pPr>
            <a:r>
              <a:rPr lang="en-US" sz="3375" b="1" dirty="0">
                <a:solidFill>
                  <a:srgbClr val="002060"/>
                </a:solidFill>
              </a:rPr>
              <a:t>Itinerariul mobilității • Săptămâna 1</a:t>
            </a:r>
            <a:endParaRPr lang="en-US" sz="3375" dirty="0"/>
          </a:p>
        </p:txBody>
      </p:sp>
      <p:sp>
        <p:nvSpPr>
          <p:cNvPr id="9" name="SK-4-text-8"/>
          <p:cNvSpPr/>
          <p:nvPr/>
        </p:nvSpPr>
        <p:spPr>
          <a:xfrm>
            <a:off x="714375" y="1628775"/>
            <a:ext cx="11477625" cy="3923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089"/>
              </a:lnSpc>
              <a:buNone/>
            </a:pPr>
            <a:r>
              <a:rPr lang="en-US" sz="2175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1 - 7 martie 2026 • Valencia, Spania</a:t>
            </a:r>
            <a:endParaRPr lang="en-US" sz="2175" dirty="0"/>
          </a:p>
        </p:txBody>
      </p:sp>
      <p:sp>
        <p:nvSpPr>
          <p:cNvPr id="10" name="SK-4-text-9"/>
          <p:cNvSpPr/>
          <p:nvPr/>
        </p:nvSpPr>
        <p:spPr>
          <a:xfrm>
            <a:off x="1025277" y="3505200"/>
            <a:ext cx="1120973" cy="34141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688"/>
              </a:lnSpc>
              <a:buNone/>
            </a:pPr>
            <a:r>
              <a:rPr lang="en-US" sz="2100" b="1" dirty="0">
                <a:solidFill>
                  <a:srgbClr val="002060"/>
                </a:solidFill>
              </a:rPr>
              <a:t>01 mar</a:t>
            </a:r>
            <a:endParaRPr lang="en-US" sz="2100" dirty="0"/>
          </a:p>
        </p:txBody>
      </p:sp>
      <p:sp>
        <p:nvSpPr>
          <p:cNvPr id="11" name="SK-4-text-10"/>
          <p:cNvSpPr/>
          <p:nvPr/>
        </p:nvSpPr>
        <p:spPr>
          <a:xfrm>
            <a:off x="3283148" y="3505200"/>
            <a:ext cx="1110555" cy="34141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688"/>
              </a:lnSpc>
              <a:buNone/>
            </a:pPr>
            <a:r>
              <a:rPr lang="en-US" sz="2100" b="1" dirty="0">
                <a:solidFill>
                  <a:srgbClr val="002060"/>
                </a:solidFill>
              </a:rPr>
              <a:t>02 mar</a:t>
            </a:r>
            <a:endParaRPr lang="en-US" sz="2100" dirty="0"/>
          </a:p>
        </p:txBody>
      </p:sp>
      <p:sp>
        <p:nvSpPr>
          <p:cNvPr id="12" name="SK-4-text-11"/>
          <p:cNvSpPr/>
          <p:nvPr/>
        </p:nvSpPr>
        <p:spPr>
          <a:xfrm>
            <a:off x="5171480" y="3505200"/>
            <a:ext cx="1896368" cy="34141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688"/>
              </a:lnSpc>
              <a:buNone/>
            </a:pPr>
            <a:r>
              <a:rPr lang="en-US" sz="2100" b="1" dirty="0">
                <a:solidFill>
                  <a:srgbClr val="002060"/>
                </a:solidFill>
              </a:rPr>
              <a:t>03 - 07 mar</a:t>
            </a:r>
            <a:endParaRPr lang="en-US" sz="2100" dirty="0"/>
          </a:p>
        </p:txBody>
      </p:sp>
      <p:sp>
        <p:nvSpPr>
          <p:cNvPr id="13" name="SK-4-text-12"/>
          <p:cNvSpPr/>
          <p:nvPr/>
        </p:nvSpPr>
        <p:spPr>
          <a:xfrm>
            <a:off x="7428458" y="3505200"/>
            <a:ext cx="1906786" cy="34141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688"/>
              </a:lnSpc>
              <a:buNone/>
            </a:pPr>
            <a:r>
              <a:rPr lang="en-US" sz="2100" b="1" dirty="0">
                <a:solidFill>
                  <a:srgbClr val="002060"/>
                </a:solidFill>
              </a:rPr>
              <a:t>04 - 08 mar</a:t>
            </a:r>
            <a:endParaRPr lang="en-US" sz="2100" dirty="0"/>
          </a:p>
        </p:txBody>
      </p:sp>
      <p:sp>
        <p:nvSpPr>
          <p:cNvPr id="14" name="SK-4-text-13"/>
          <p:cNvSpPr/>
          <p:nvPr/>
        </p:nvSpPr>
        <p:spPr>
          <a:xfrm>
            <a:off x="561380" y="4019550"/>
            <a:ext cx="2105918" cy="10364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Sosire Valencia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Check-in Val Hotel •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Întâlnire de bun-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venit</a:t>
            </a:r>
            <a:endParaRPr lang="en-US" sz="1500" dirty="0"/>
          </a:p>
        </p:txBody>
      </p:sp>
      <p:sp>
        <p:nvSpPr>
          <p:cNvPr id="15" name="SK-4-text-14"/>
          <p:cNvSpPr/>
          <p:nvPr/>
        </p:nvSpPr>
        <p:spPr>
          <a:xfrm>
            <a:off x="2855119" y="4019550"/>
            <a:ext cx="1938337" cy="10364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Vizită instituții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partenere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Tur ghidat centrul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Valenciei</a:t>
            </a:r>
            <a:endParaRPr lang="en-US" sz="1500" dirty="0"/>
          </a:p>
        </p:txBody>
      </p:sp>
      <p:sp>
        <p:nvSpPr>
          <p:cNvPr id="16" name="SK-4-text-15"/>
          <p:cNvSpPr/>
          <p:nvPr/>
        </p:nvSpPr>
        <p:spPr>
          <a:xfrm>
            <a:off x="5213003" y="4019550"/>
            <a:ext cx="1822996" cy="7773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Stagii de practică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locurile de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formare</a:t>
            </a:r>
            <a:endParaRPr lang="en-US" sz="1500" dirty="0"/>
          </a:p>
        </p:txBody>
      </p:sp>
      <p:sp>
        <p:nvSpPr>
          <p:cNvPr id="17" name="SK-4-text-16"/>
          <p:cNvSpPr/>
          <p:nvPr/>
        </p:nvSpPr>
        <p:spPr>
          <a:xfrm>
            <a:off x="7482780" y="4019550"/>
            <a:ext cx="1760190" cy="7773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Transfer la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Olympia Hotel &amp;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Spa</a:t>
            </a:r>
            <a:endParaRPr lang="en-US" sz="1500" dirty="0"/>
          </a:p>
        </p:txBody>
      </p:sp>
      <p:sp>
        <p:nvSpPr>
          <p:cNvPr id="18" name="SK-4-text-17"/>
          <p:cNvSpPr/>
          <p:nvPr/>
        </p:nvSpPr>
        <p:spPr>
          <a:xfrm>
            <a:off x="9584978" y="3943350"/>
            <a:ext cx="2032546" cy="129554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Mic-dejun &amp; cină •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la hotel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Prânz conform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programului</a:t>
            </a:r>
            <a:endParaRPr lang="en-US" sz="1500" dirty="0"/>
          </a:p>
          <a:p>
            <a:pPr marL="0" indent="0" algn="ctr">
              <a:lnSpc>
                <a:spcPts val="2040"/>
              </a:lnSpc>
              <a:buNone/>
            </a:pPr>
            <a:r>
              <a:rPr lang="en-US" sz="1500" dirty="0">
                <a:solidFill>
                  <a:srgbClr val="00206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~20°C ziua • Valencia</a:t>
            </a:r>
            <a:endParaRPr lang="en-US" sz="1500" dirty="0"/>
          </a:p>
        </p:txBody>
      </p:sp>
      <p:sp>
        <p:nvSpPr>
          <p:cNvPr id="19" name="SK-4-text-18"/>
          <p:cNvSpPr/>
          <p:nvPr/>
        </p:nvSpPr>
        <p:spPr>
          <a:xfrm>
            <a:off x="9734550" y="3552825"/>
            <a:ext cx="2457450" cy="21714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10"/>
              </a:lnSpc>
              <a:buNone/>
            </a:pPr>
            <a:r>
              <a:rPr lang="en-US" sz="1425" b="1" dirty="0">
                <a:solidFill>
                  <a:srgbClr val="F96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Informații practice</a:t>
            </a:r>
            <a:endParaRPr lang="en-US" sz="1425" dirty="0"/>
          </a:p>
        </p:txBody>
      </p:sp>
      <p:sp>
        <p:nvSpPr>
          <p:cNvPr id="20" name="SK-4-text-19"/>
          <p:cNvSpPr/>
          <p:nvPr/>
        </p:nvSpPr>
        <p:spPr>
          <a:xfrm>
            <a:off x="6511677" y="2838450"/>
            <a:ext cx="492323" cy="18291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1200" b="1" dirty="0">
                <a:solidFill>
                  <a:srgbClr val="B4530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 zile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5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5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153" y="6357342"/>
            <a:ext cx="231577" cy="219373"/>
          </a:xfrm>
          <a:prstGeom prst="rect">
            <a:avLst/>
          </a:prstGeom>
        </p:spPr>
      </p:pic>
      <p:pic>
        <p:nvPicPr>
          <p:cNvPr id="4" name="SK-5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192" y="2153394"/>
            <a:ext cx="11021467" cy="4066729"/>
          </a:xfrm>
          <a:prstGeom prst="rect">
            <a:avLst/>
          </a:prstGeom>
        </p:spPr>
      </p:pic>
      <p:sp>
        <p:nvSpPr>
          <p:cNvPr id="5" name="SK-5-text-4"/>
          <p:cNvSpPr/>
          <p:nvPr/>
        </p:nvSpPr>
        <p:spPr>
          <a:xfrm>
            <a:off x="714375" y="600075"/>
            <a:ext cx="11477625" cy="4914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870"/>
              </a:lnSpc>
              <a:buNone/>
            </a:pPr>
            <a:r>
              <a:rPr lang="en-US" sz="3225" b="1" dirty="0">
                <a:solidFill>
                  <a:srgbClr val="002552"/>
                </a:solidFill>
              </a:rPr>
              <a:t>Itinerariul mobilității · Săptămâna 2</a:t>
            </a:r>
            <a:endParaRPr lang="en-US" sz="3225" dirty="0"/>
          </a:p>
        </p:txBody>
      </p:sp>
      <p:sp>
        <p:nvSpPr>
          <p:cNvPr id="6" name="SK-5-text-5"/>
          <p:cNvSpPr/>
          <p:nvPr/>
        </p:nvSpPr>
        <p:spPr>
          <a:xfrm>
            <a:off x="714375" y="1590675"/>
            <a:ext cx="11477625" cy="32920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592"/>
              </a:lnSpc>
              <a:buNone/>
            </a:pPr>
            <a:r>
              <a:rPr lang="en-US" sz="2025" dirty="0">
                <a:solidFill>
                  <a:srgbClr val="80808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8 – 14 martie 2026 · Valencia, Spania</a:t>
            </a:r>
            <a:endParaRPr lang="en-US" sz="2025" dirty="0"/>
          </a:p>
        </p:txBody>
      </p:sp>
      <p:sp>
        <p:nvSpPr>
          <p:cNvPr id="7" name="SK-5-text-6"/>
          <p:cNvSpPr/>
          <p:nvPr/>
        </p:nvSpPr>
        <p:spPr>
          <a:xfrm>
            <a:off x="1369665" y="6391275"/>
            <a:ext cx="9681121" cy="1599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260"/>
              </a:lnSpc>
              <a:buNone/>
            </a:pPr>
            <a:r>
              <a:rPr lang="en-US" sz="1125" b="1" dirty="0">
                <a:solidFill>
                  <a:srgbClr val="002552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Cazare Săptămâna 2: Val Hotel Valencia (8-14 martie) · Pe malul mării · Acces direct la Plaja Malvarrosa</a:t>
            </a:r>
            <a:endParaRPr lang="en-US" sz="112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6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392" y="5650855"/>
            <a:ext cx="438894" cy="315367"/>
          </a:xfrm>
          <a:prstGeom prst="rect">
            <a:avLst/>
          </a:prstGeom>
        </p:spPr>
      </p:pic>
      <p:pic>
        <p:nvPicPr>
          <p:cNvPr id="4" name="SK-6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6392" y="4649688"/>
            <a:ext cx="438894" cy="315367"/>
          </a:xfrm>
          <a:prstGeom prst="rect">
            <a:avLst/>
          </a:prstGeom>
        </p:spPr>
      </p:pic>
      <p:pic>
        <p:nvPicPr>
          <p:cNvPr id="5" name="SK-6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6392" y="3668911"/>
            <a:ext cx="438894" cy="301675"/>
          </a:xfrm>
          <a:prstGeom prst="rect">
            <a:avLst/>
          </a:prstGeom>
        </p:spPr>
      </p:pic>
      <p:pic>
        <p:nvPicPr>
          <p:cNvPr id="6" name="SK-6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6392" y="2619673"/>
            <a:ext cx="438894" cy="418207"/>
          </a:xfrm>
          <a:prstGeom prst="rect">
            <a:avLst/>
          </a:prstGeom>
        </p:spPr>
      </p:pic>
      <p:pic>
        <p:nvPicPr>
          <p:cNvPr id="7" name="SK-6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76392" y="1611511"/>
            <a:ext cx="438894" cy="445740"/>
          </a:xfrm>
          <a:prstGeom prst="rect">
            <a:avLst/>
          </a:prstGeom>
        </p:spPr>
      </p:pic>
      <p:pic>
        <p:nvPicPr>
          <p:cNvPr id="8" name="SK-6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" y="2119015"/>
            <a:ext cx="5193655" cy="4100959"/>
          </a:xfrm>
          <a:prstGeom prst="rect">
            <a:avLst/>
          </a:prstGeom>
        </p:spPr>
      </p:pic>
      <p:pic>
        <p:nvPicPr>
          <p:cNvPr id="9" name="SK-6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3859" y="1440061"/>
            <a:ext cx="402282" cy="383977"/>
          </a:xfrm>
          <a:prstGeom prst="rect">
            <a:avLst/>
          </a:prstGeom>
        </p:spPr>
      </p:pic>
      <p:sp>
        <p:nvSpPr>
          <p:cNvPr id="10" name="SK-6-text-9"/>
          <p:cNvSpPr/>
          <p:nvPr/>
        </p:nvSpPr>
        <p:spPr>
          <a:xfrm>
            <a:off x="657225" y="466725"/>
            <a:ext cx="11534775" cy="48012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780"/>
              </a:lnSpc>
              <a:buNone/>
            </a:pPr>
            <a:r>
              <a:rPr lang="en-US" sz="3150" b="1" dirty="0">
                <a:solidFill>
                  <a:srgbClr val="000A66"/>
                </a:solidFill>
              </a:rPr>
              <a:t>Activitățile elevilor de la Mecatronică</a:t>
            </a:r>
            <a:endParaRPr lang="en-US" sz="3150" dirty="0"/>
          </a:p>
        </p:txBody>
      </p:sp>
      <p:sp>
        <p:nvSpPr>
          <p:cNvPr id="11" name="SK-6-text-10"/>
          <p:cNvSpPr/>
          <p:nvPr/>
        </p:nvSpPr>
        <p:spPr>
          <a:xfrm>
            <a:off x="6953250" y="1562100"/>
            <a:ext cx="5238750" cy="2559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016"/>
              </a:lnSpc>
              <a:buNone/>
            </a:pPr>
            <a:r>
              <a:rPr lang="en-US" sz="1575" b="1" dirty="0">
                <a:solidFill>
                  <a:srgbClr val="000A66"/>
                </a:solidFill>
              </a:rPr>
              <a:t>Utilizarea echipamentelor specifice</a:t>
            </a:r>
            <a:endParaRPr lang="en-US" sz="1575" dirty="0"/>
          </a:p>
        </p:txBody>
      </p:sp>
      <p:sp>
        <p:nvSpPr>
          <p:cNvPr id="12" name="SK-6-text-11"/>
          <p:cNvSpPr/>
          <p:nvPr/>
        </p:nvSpPr>
        <p:spPr>
          <a:xfrm>
            <a:off x="6953250" y="2590800"/>
            <a:ext cx="5238750" cy="2559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016"/>
              </a:lnSpc>
              <a:buNone/>
            </a:pPr>
            <a:r>
              <a:rPr lang="en-US" sz="1575" b="1" dirty="0">
                <a:solidFill>
                  <a:srgbClr val="000A66"/>
                </a:solidFill>
              </a:rPr>
              <a:t>Automatizare și control al proceselor</a:t>
            </a:r>
            <a:endParaRPr lang="en-US" sz="1575" dirty="0"/>
          </a:p>
        </p:txBody>
      </p:sp>
      <p:sp>
        <p:nvSpPr>
          <p:cNvPr id="13" name="SK-6-text-12"/>
          <p:cNvSpPr/>
          <p:nvPr/>
        </p:nvSpPr>
        <p:spPr>
          <a:xfrm>
            <a:off x="6953250" y="3552825"/>
            <a:ext cx="5238750" cy="2559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016"/>
              </a:lnSpc>
              <a:buNone/>
            </a:pPr>
            <a:r>
              <a:rPr lang="en-US" sz="1575" b="1" dirty="0">
                <a:solidFill>
                  <a:srgbClr val="000A66"/>
                </a:solidFill>
              </a:rPr>
              <a:t>Observarea proceselor industriale</a:t>
            </a:r>
            <a:endParaRPr lang="en-US" sz="1575" dirty="0"/>
          </a:p>
        </p:txBody>
      </p:sp>
      <p:sp>
        <p:nvSpPr>
          <p:cNvPr id="14" name="SK-6-text-13"/>
          <p:cNvSpPr/>
          <p:nvPr/>
        </p:nvSpPr>
        <p:spPr>
          <a:xfrm>
            <a:off x="6953250" y="4581525"/>
            <a:ext cx="5238750" cy="2559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016"/>
              </a:lnSpc>
              <a:buNone/>
            </a:pPr>
            <a:r>
              <a:rPr lang="en-US" sz="1575" b="1" dirty="0">
                <a:solidFill>
                  <a:srgbClr val="000A66"/>
                </a:solidFill>
              </a:rPr>
              <a:t>Dezvoltarea competențelor tehnice</a:t>
            </a:r>
            <a:endParaRPr lang="en-US" sz="1575" dirty="0"/>
          </a:p>
        </p:txBody>
      </p:sp>
      <p:sp>
        <p:nvSpPr>
          <p:cNvPr id="15" name="SK-6-text-14"/>
          <p:cNvSpPr/>
          <p:nvPr/>
        </p:nvSpPr>
        <p:spPr>
          <a:xfrm>
            <a:off x="6953250" y="5543550"/>
            <a:ext cx="5238750" cy="2559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016"/>
              </a:lnSpc>
              <a:buNone/>
            </a:pPr>
            <a:r>
              <a:rPr lang="en-US" sz="1575" b="1" dirty="0">
                <a:solidFill>
                  <a:srgbClr val="000A66"/>
                </a:solidFill>
              </a:rPr>
              <a:t>11 elevi participanți</a:t>
            </a:r>
            <a:endParaRPr lang="en-US" sz="1575" dirty="0"/>
          </a:p>
        </p:txBody>
      </p:sp>
      <p:sp>
        <p:nvSpPr>
          <p:cNvPr id="16" name="SK-6-text-15"/>
          <p:cNvSpPr/>
          <p:nvPr/>
        </p:nvSpPr>
        <p:spPr>
          <a:xfrm>
            <a:off x="1143000" y="1495425"/>
            <a:ext cx="11049000" cy="29200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300"/>
              </a:lnSpc>
              <a:buNone/>
            </a:pPr>
            <a:r>
              <a:rPr lang="en-US" sz="1575" dirty="0">
                <a:solidFill>
                  <a:srgbClr val="59595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Clasa a X-a A · 11 elevi · Tehnician Mecatronist</a:t>
            </a:r>
            <a:endParaRPr lang="en-US" sz="1575" dirty="0"/>
          </a:p>
        </p:txBody>
      </p:sp>
      <p:sp>
        <p:nvSpPr>
          <p:cNvPr id="17" name="SK-6-text-16"/>
          <p:cNvSpPr/>
          <p:nvPr/>
        </p:nvSpPr>
        <p:spPr>
          <a:xfrm>
            <a:off x="6953250" y="1924050"/>
            <a:ext cx="5238750" cy="19511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36"/>
              </a:lnSpc>
              <a:buNone/>
            </a:pPr>
            <a:r>
              <a:rPr lang="en-US" sz="1200" dirty="0">
                <a:solidFill>
                  <a:srgbClr val="000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Lucru direct cu utilaje și instrumente din atelierele tehnice</a:t>
            </a:r>
            <a:endParaRPr lang="en-US" sz="1200" dirty="0"/>
          </a:p>
        </p:txBody>
      </p:sp>
      <p:sp>
        <p:nvSpPr>
          <p:cNvPr id="18" name="SK-6-text-17"/>
          <p:cNvSpPr/>
          <p:nvPr/>
        </p:nvSpPr>
        <p:spPr>
          <a:xfrm>
            <a:off x="6953250" y="2952750"/>
            <a:ext cx="5238750" cy="19511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36"/>
              </a:lnSpc>
              <a:buNone/>
            </a:pPr>
            <a:r>
              <a:rPr lang="en-US" sz="1200" dirty="0">
                <a:solidFill>
                  <a:srgbClr val="000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Programare și monitorizare sisteme automate industriale</a:t>
            </a:r>
            <a:endParaRPr lang="en-US" sz="1200" dirty="0"/>
          </a:p>
        </p:txBody>
      </p:sp>
      <p:sp>
        <p:nvSpPr>
          <p:cNvPr id="19" name="SK-6-text-18"/>
          <p:cNvSpPr/>
          <p:nvPr/>
        </p:nvSpPr>
        <p:spPr>
          <a:xfrm>
            <a:off x="6953250" y="3914775"/>
            <a:ext cx="5238750" cy="19511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36"/>
              </a:lnSpc>
              <a:buNone/>
            </a:pPr>
            <a:r>
              <a:rPr lang="en-US" sz="1200" dirty="0">
                <a:solidFill>
                  <a:srgbClr val="000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Înțelegerea fluxurilor de producție în medii reale</a:t>
            </a:r>
            <a:endParaRPr lang="en-US" sz="1200" dirty="0"/>
          </a:p>
        </p:txBody>
      </p:sp>
      <p:sp>
        <p:nvSpPr>
          <p:cNvPr id="20" name="SK-6-text-19"/>
          <p:cNvSpPr/>
          <p:nvPr/>
        </p:nvSpPr>
        <p:spPr>
          <a:xfrm>
            <a:off x="6953250" y="4924425"/>
            <a:ext cx="5238750" cy="19511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36"/>
              </a:lnSpc>
              <a:buNone/>
            </a:pPr>
            <a:r>
              <a:rPr lang="en-US" sz="1200" dirty="0">
                <a:solidFill>
                  <a:srgbClr val="000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Aplicarea cunoștințelor școlare în context profesional autentic</a:t>
            </a:r>
            <a:endParaRPr lang="en-US" sz="1200" dirty="0"/>
          </a:p>
        </p:txBody>
      </p:sp>
      <p:sp>
        <p:nvSpPr>
          <p:cNvPr id="21" name="SK-6-text-20"/>
          <p:cNvSpPr/>
          <p:nvPr/>
        </p:nvSpPr>
        <p:spPr>
          <a:xfrm>
            <a:off x="6953250" y="5895975"/>
            <a:ext cx="5238750" cy="19511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36"/>
              </a:lnSpc>
              <a:buNone/>
            </a:pPr>
            <a:r>
              <a:rPr lang="en-US" sz="1200" dirty="0">
                <a:solidFill>
                  <a:srgbClr val="000A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Calificarea: Tehnician Mecatronist</a:t>
            </a:r>
            <a:endParaRPr lang="en-US" sz="1200" dirty="0"/>
          </a:p>
        </p:txBody>
      </p:sp>
      <p:sp>
        <p:nvSpPr>
          <p:cNvPr id="22" name="SK-6-text-21"/>
          <p:cNvSpPr/>
          <p:nvPr/>
        </p:nvSpPr>
        <p:spPr>
          <a:xfrm>
            <a:off x="1019175" y="6572250"/>
            <a:ext cx="6880860" cy="1653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302"/>
              </a:lnSpc>
              <a:buNone/>
            </a:pPr>
            <a:r>
              <a:rPr lang="en-US" sz="10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Liceul Tehnologic „Gheorghe Duca” Constanța</a:t>
            </a:r>
            <a:endParaRPr lang="en-US" sz="1050" dirty="0"/>
          </a:p>
        </p:txBody>
      </p:sp>
      <p:sp>
        <p:nvSpPr>
          <p:cNvPr id="23" name="SK-6-text-22"/>
          <p:cNvSpPr/>
          <p:nvPr/>
        </p:nvSpPr>
        <p:spPr>
          <a:xfrm>
            <a:off x="8277225" y="6572250"/>
            <a:ext cx="3572768" cy="1653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lnSpc>
                <a:spcPts val="1302"/>
              </a:lnSpc>
              <a:buNone/>
            </a:pPr>
            <a:r>
              <a:rPr lang="en-US" sz="1050" dirty="0">
                <a:solidFill>
                  <a:srgbClr val="000A66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Erasmus+ · 2025-1-RO01-KA121-VET-000314437</a:t>
            </a:r>
            <a:endParaRPr lang="en-US" sz="10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7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7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5584" y="1920180"/>
            <a:ext cx="3182094" cy="3278088"/>
          </a:xfrm>
          <a:prstGeom prst="rect">
            <a:avLst/>
          </a:prstGeom>
        </p:spPr>
      </p:pic>
      <p:pic>
        <p:nvPicPr>
          <p:cNvPr id="4" name="SK-7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067" y="5822305"/>
            <a:ext cx="377875" cy="459432"/>
          </a:xfrm>
          <a:prstGeom prst="rect">
            <a:avLst/>
          </a:prstGeom>
        </p:spPr>
      </p:pic>
      <p:pic>
        <p:nvPicPr>
          <p:cNvPr id="5" name="SK-7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5019973"/>
            <a:ext cx="463153" cy="342900"/>
          </a:xfrm>
          <a:prstGeom prst="rect">
            <a:avLst/>
          </a:prstGeom>
        </p:spPr>
      </p:pic>
      <p:pic>
        <p:nvPicPr>
          <p:cNvPr id="6" name="SK-7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400" y="4135338"/>
            <a:ext cx="463153" cy="377130"/>
          </a:xfrm>
          <a:prstGeom prst="rect">
            <a:avLst/>
          </a:prstGeom>
        </p:spPr>
      </p:pic>
      <p:pic>
        <p:nvPicPr>
          <p:cNvPr id="7" name="SK-7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8659" y="3236863"/>
            <a:ext cx="438894" cy="432048"/>
          </a:xfrm>
          <a:prstGeom prst="rect">
            <a:avLst/>
          </a:prstGeom>
        </p:spPr>
      </p:pic>
      <p:pic>
        <p:nvPicPr>
          <p:cNvPr id="8" name="SK-7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2196" y="2393305"/>
            <a:ext cx="511969" cy="370284"/>
          </a:xfrm>
          <a:prstGeom prst="rect">
            <a:avLst/>
          </a:prstGeom>
        </p:spPr>
      </p:pic>
      <p:sp>
        <p:nvSpPr>
          <p:cNvPr id="9" name="SK-7-text-8"/>
          <p:cNvSpPr/>
          <p:nvPr/>
        </p:nvSpPr>
        <p:spPr>
          <a:xfrm>
            <a:off x="714375" y="600075"/>
            <a:ext cx="11477625" cy="5028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960"/>
              </a:lnSpc>
              <a:buNone/>
            </a:pPr>
            <a:r>
              <a:rPr lang="en-US" sz="3300" b="1" dirty="0">
                <a:solidFill>
                  <a:srgbClr val="000A66"/>
                </a:solidFill>
              </a:rPr>
              <a:t>Activitățile elevilor de la Calculatoare</a:t>
            </a:r>
            <a:endParaRPr lang="en-US" sz="3300" dirty="0"/>
          </a:p>
        </p:txBody>
      </p:sp>
      <p:sp>
        <p:nvSpPr>
          <p:cNvPr id="10" name="SK-7-text-9"/>
          <p:cNvSpPr/>
          <p:nvPr/>
        </p:nvSpPr>
        <p:spPr>
          <a:xfrm>
            <a:off x="1571625" y="2314575"/>
            <a:ext cx="8412480" cy="2914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94"/>
              </a:lnSpc>
              <a:buNone/>
            </a:pPr>
            <a:r>
              <a:rPr lang="en-US" sz="1725" b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Configurare hardware și software</a:t>
            </a:r>
            <a:endParaRPr lang="en-US" sz="1725" dirty="0"/>
          </a:p>
        </p:txBody>
      </p:sp>
      <p:sp>
        <p:nvSpPr>
          <p:cNvPr id="11" name="SK-7-text-10"/>
          <p:cNvSpPr/>
          <p:nvPr/>
        </p:nvSpPr>
        <p:spPr>
          <a:xfrm>
            <a:off x="1571625" y="3181350"/>
            <a:ext cx="7623810" cy="2914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94"/>
              </a:lnSpc>
              <a:buNone/>
            </a:pPr>
            <a:r>
              <a:rPr lang="en-US" sz="1725" b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Întreținere rețele și sisteme</a:t>
            </a:r>
            <a:endParaRPr lang="en-US" sz="1725" dirty="0"/>
          </a:p>
        </p:txBody>
      </p:sp>
      <p:sp>
        <p:nvSpPr>
          <p:cNvPr id="12" name="SK-7-text-11"/>
          <p:cNvSpPr/>
          <p:nvPr/>
        </p:nvSpPr>
        <p:spPr>
          <a:xfrm>
            <a:off x="1571625" y="4057650"/>
            <a:ext cx="4994910" cy="2914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94"/>
              </a:lnSpc>
              <a:buNone/>
            </a:pPr>
            <a:r>
              <a:rPr lang="en-US" sz="1725" b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Activități software</a:t>
            </a:r>
            <a:endParaRPr lang="en-US" sz="1725" dirty="0"/>
          </a:p>
        </p:txBody>
      </p:sp>
      <p:sp>
        <p:nvSpPr>
          <p:cNvPr id="13" name="SK-7-text-12"/>
          <p:cNvSpPr/>
          <p:nvPr/>
        </p:nvSpPr>
        <p:spPr>
          <a:xfrm>
            <a:off x="1571625" y="4924425"/>
            <a:ext cx="7623810" cy="2914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94"/>
              </a:lnSpc>
              <a:buNone/>
            </a:pPr>
            <a:r>
              <a:rPr lang="en-US" sz="1725" b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Lucru în echipă internațional</a:t>
            </a:r>
            <a:endParaRPr lang="en-US" sz="1725" dirty="0"/>
          </a:p>
        </p:txBody>
      </p:sp>
      <p:sp>
        <p:nvSpPr>
          <p:cNvPr id="14" name="SK-7-text-13"/>
          <p:cNvSpPr/>
          <p:nvPr/>
        </p:nvSpPr>
        <p:spPr>
          <a:xfrm>
            <a:off x="1571625" y="5791200"/>
            <a:ext cx="8938260" cy="2914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94"/>
              </a:lnSpc>
              <a:buNone/>
            </a:pPr>
            <a:r>
              <a:rPr lang="en-US" sz="1725" b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Dezvoltarea competențelor digitale</a:t>
            </a:r>
            <a:endParaRPr lang="en-US" sz="1725" dirty="0"/>
          </a:p>
        </p:txBody>
      </p:sp>
      <p:sp>
        <p:nvSpPr>
          <p:cNvPr id="15" name="SK-7-text-14"/>
          <p:cNvSpPr/>
          <p:nvPr/>
        </p:nvSpPr>
        <p:spPr>
          <a:xfrm>
            <a:off x="714375" y="1657350"/>
            <a:ext cx="11477625" cy="32861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588"/>
              </a:lnSpc>
              <a:buNone/>
            </a:pPr>
            <a:r>
              <a:rPr lang="en-US" sz="1725" dirty="0">
                <a:solidFill>
                  <a:srgbClr val="59595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Clasa a XII-a A · Operator Tehnică de Calcul ·</a:t>
            </a:r>
            <a:endParaRPr lang="en-US" sz="1725" dirty="0"/>
          </a:p>
        </p:txBody>
      </p:sp>
      <p:sp>
        <p:nvSpPr>
          <p:cNvPr id="16" name="SK-7-text-15"/>
          <p:cNvSpPr/>
          <p:nvPr/>
        </p:nvSpPr>
        <p:spPr>
          <a:xfrm>
            <a:off x="6498431" y="1714500"/>
            <a:ext cx="785813" cy="2286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11 elevi</a:t>
            </a:r>
            <a:endParaRPr lang="en-US" sz="1500" dirty="0"/>
          </a:p>
        </p:txBody>
      </p:sp>
      <p:sp>
        <p:nvSpPr>
          <p:cNvPr id="17" name="SK-7-text-16"/>
          <p:cNvSpPr/>
          <p:nvPr/>
        </p:nvSpPr>
        <p:spPr>
          <a:xfrm>
            <a:off x="1571625" y="2628900"/>
            <a:ext cx="10620375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i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Lucru direct cu echipamente și sisteme în ateliere profesionale</a:t>
            </a:r>
            <a:endParaRPr lang="en-US" sz="1500" dirty="0"/>
          </a:p>
        </p:txBody>
      </p:sp>
      <p:sp>
        <p:nvSpPr>
          <p:cNvPr id="18" name="SK-7-text-17"/>
          <p:cNvSpPr/>
          <p:nvPr/>
        </p:nvSpPr>
        <p:spPr>
          <a:xfrm>
            <a:off x="1571625" y="3495675"/>
            <a:ext cx="10620375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i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Diagnosticare, configurare și optimizare rețele locale</a:t>
            </a:r>
            <a:endParaRPr lang="en-US" sz="1500" dirty="0"/>
          </a:p>
        </p:txBody>
      </p:sp>
      <p:sp>
        <p:nvSpPr>
          <p:cNvPr id="19" name="SK-7-text-18"/>
          <p:cNvSpPr/>
          <p:nvPr/>
        </p:nvSpPr>
        <p:spPr>
          <a:xfrm>
            <a:off x="1571625" y="4371975"/>
            <a:ext cx="10620375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i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Instalare, configurare, depanare sisteme de operare și aplicații</a:t>
            </a:r>
            <a:endParaRPr lang="en-US" sz="1500" dirty="0"/>
          </a:p>
        </p:txBody>
      </p:sp>
      <p:sp>
        <p:nvSpPr>
          <p:cNvPr id="20" name="SK-7-text-19"/>
          <p:cNvSpPr/>
          <p:nvPr/>
        </p:nvSpPr>
        <p:spPr>
          <a:xfrm>
            <a:off x="1571625" y="5238750"/>
            <a:ext cx="10058400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i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Colaborare cu instructori și colegi spanioli</a:t>
            </a:r>
            <a:endParaRPr lang="en-US" sz="1500" dirty="0"/>
          </a:p>
        </p:txBody>
      </p:sp>
      <p:sp>
        <p:nvSpPr>
          <p:cNvPr id="21" name="SK-7-text-20"/>
          <p:cNvSpPr/>
          <p:nvPr/>
        </p:nvSpPr>
        <p:spPr>
          <a:xfrm>
            <a:off x="1571625" y="6105525"/>
            <a:ext cx="10620375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i="1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Aplicarea cunoștințelor în contexte reale de muncă</a:t>
            </a:r>
            <a:endParaRPr lang="en-US" sz="1500" dirty="0"/>
          </a:p>
        </p:txBody>
      </p:sp>
      <p:sp>
        <p:nvSpPr>
          <p:cNvPr id="22" name="SK-7-text-21"/>
          <p:cNvSpPr/>
          <p:nvPr/>
        </p:nvSpPr>
        <p:spPr>
          <a:xfrm>
            <a:off x="2326481" y="6600825"/>
            <a:ext cx="7491413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125" dirty="0">
                <a:solidFill>
                  <a:srgbClr val="000A6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Liceul Tehnologic „Gheorghe Duca” Constanța · Erasmus+ 2025-1-RO01-KA121-VET-000314437</a:t>
            </a:r>
            <a:endParaRPr lang="en-US" sz="1125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3059" y="4505623"/>
            <a:ext cx="658267" cy="740569"/>
          </a:xfrm>
          <a:prstGeom prst="rect">
            <a:avLst/>
          </a:prstGeom>
        </p:spPr>
      </p:pic>
      <p:pic>
        <p:nvPicPr>
          <p:cNvPr id="4" name="SK-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255" y="4505623"/>
            <a:ext cx="585192" cy="740569"/>
          </a:xfrm>
          <a:prstGeom prst="rect">
            <a:avLst/>
          </a:prstGeom>
        </p:spPr>
      </p:pic>
      <p:pic>
        <p:nvPicPr>
          <p:cNvPr id="5" name="SK-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2267" y="4485084"/>
            <a:ext cx="463153" cy="582811"/>
          </a:xfrm>
          <a:prstGeom prst="rect">
            <a:avLst/>
          </a:prstGeom>
        </p:spPr>
      </p:pic>
      <p:pic>
        <p:nvPicPr>
          <p:cNvPr id="6" name="SK-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8800" y="2365921"/>
            <a:ext cx="719286" cy="720030"/>
          </a:xfrm>
          <a:prstGeom prst="rect">
            <a:avLst/>
          </a:prstGeom>
        </p:spPr>
      </p:pic>
      <p:pic>
        <p:nvPicPr>
          <p:cNvPr id="7" name="SK-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30180" y="2413992"/>
            <a:ext cx="731490" cy="630882"/>
          </a:xfrm>
          <a:prstGeom prst="rect">
            <a:avLst/>
          </a:prstGeom>
        </p:spPr>
      </p:pic>
      <p:pic>
        <p:nvPicPr>
          <p:cNvPr id="8" name="SK-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60377" y="2379613"/>
            <a:ext cx="707082" cy="706338"/>
          </a:xfrm>
          <a:prstGeom prst="rect">
            <a:avLst/>
          </a:prstGeom>
        </p:spPr>
      </p:pic>
      <p:sp>
        <p:nvSpPr>
          <p:cNvPr id="9" name="SK-8-text-8"/>
          <p:cNvSpPr/>
          <p:nvPr/>
        </p:nvSpPr>
        <p:spPr>
          <a:xfrm>
            <a:off x="838200" y="600075"/>
            <a:ext cx="10561320" cy="5028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3960"/>
              </a:lnSpc>
              <a:buNone/>
            </a:pPr>
            <a:r>
              <a:rPr lang="en-US" sz="3300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Competențe dezvoltate</a:t>
            </a:r>
            <a:endParaRPr lang="en-US" sz="3300" dirty="0"/>
          </a:p>
        </p:txBody>
      </p:sp>
      <p:sp>
        <p:nvSpPr>
          <p:cNvPr id="10" name="SK-8-text-9"/>
          <p:cNvSpPr/>
          <p:nvPr/>
        </p:nvSpPr>
        <p:spPr>
          <a:xfrm>
            <a:off x="838200" y="1590675"/>
            <a:ext cx="8321040" cy="3199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520"/>
              </a:lnSpc>
              <a:buNone/>
            </a:pPr>
            <a:r>
              <a:rPr lang="en-US" sz="2100" dirty="0">
                <a:solidFill>
                  <a:srgbClr val="6D738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Ce am învățat în Valencia?</a:t>
            </a:r>
            <a:endParaRPr lang="en-US" sz="2100" dirty="0"/>
          </a:p>
        </p:txBody>
      </p:sp>
      <p:sp>
        <p:nvSpPr>
          <p:cNvPr id="11" name="SK-8-text-10"/>
          <p:cNvSpPr/>
          <p:nvPr/>
        </p:nvSpPr>
        <p:spPr>
          <a:xfrm>
            <a:off x="1151037" y="3171825"/>
            <a:ext cx="2546003" cy="24006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Abilități tehnice noi</a:t>
            </a:r>
            <a:endParaRPr lang="en-US" sz="1575" dirty="0"/>
          </a:p>
        </p:txBody>
      </p:sp>
      <p:sp>
        <p:nvSpPr>
          <p:cNvPr id="12" name="SK-8-text-11"/>
          <p:cNvSpPr/>
          <p:nvPr/>
        </p:nvSpPr>
        <p:spPr>
          <a:xfrm>
            <a:off x="4354264" y="3171825"/>
            <a:ext cx="3530798" cy="24006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Comunicare internațională</a:t>
            </a:r>
            <a:endParaRPr lang="en-US" sz="1575" dirty="0"/>
          </a:p>
        </p:txBody>
      </p:sp>
      <p:sp>
        <p:nvSpPr>
          <p:cNvPr id="13" name="SK-8-text-12"/>
          <p:cNvSpPr/>
          <p:nvPr/>
        </p:nvSpPr>
        <p:spPr>
          <a:xfrm>
            <a:off x="8249989" y="3171825"/>
            <a:ext cx="3111698" cy="24006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Adaptare multiculturală</a:t>
            </a:r>
            <a:endParaRPr lang="en-US" sz="1575" dirty="0"/>
          </a:p>
        </p:txBody>
      </p:sp>
      <p:sp>
        <p:nvSpPr>
          <p:cNvPr id="14" name="SK-8-text-13"/>
          <p:cNvSpPr/>
          <p:nvPr/>
        </p:nvSpPr>
        <p:spPr>
          <a:xfrm>
            <a:off x="1182886" y="5067300"/>
            <a:ext cx="2472630" cy="4640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27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Responsabilitate &amp;</a:t>
            </a:r>
            <a:endParaRPr lang="en-US" sz="1575" dirty="0"/>
          </a:p>
          <a:p>
            <a:pPr marL="0" indent="0" algn="ctr">
              <a:lnSpc>
                <a:spcPts val="1827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Autonomie</a:t>
            </a:r>
            <a:endParaRPr lang="en-US" sz="1575" dirty="0"/>
          </a:p>
        </p:txBody>
      </p:sp>
      <p:sp>
        <p:nvSpPr>
          <p:cNvPr id="15" name="SK-8-text-14"/>
          <p:cNvSpPr/>
          <p:nvPr/>
        </p:nvSpPr>
        <p:spPr>
          <a:xfrm>
            <a:off x="4658171" y="5324475"/>
            <a:ext cx="2923133" cy="24006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Certificare europeană</a:t>
            </a:r>
            <a:endParaRPr lang="en-US" sz="1575" dirty="0"/>
          </a:p>
        </p:txBody>
      </p:sp>
      <p:sp>
        <p:nvSpPr>
          <p:cNvPr id="16" name="SK-8-text-15"/>
          <p:cNvSpPr/>
          <p:nvPr/>
        </p:nvSpPr>
        <p:spPr>
          <a:xfrm>
            <a:off x="8490049" y="5324475"/>
            <a:ext cx="2650778" cy="24006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90"/>
              </a:lnSpc>
              <a:buNone/>
            </a:pPr>
            <a:r>
              <a:rPr lang="en-US" sz="1575" b="1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Learning Agreement</a:t>
            </a:r>
            <a:endParaRPr lang="en-US" sz="1575" dirty="0"/>
          </a:p>
        </p:txBody>
      </p:sp>
      <p:sp>
        <p:nvSpPr>
          <p:cNvPr id="17" name="SK-8-text-16"/>
          <p:cNvSpPr/>
          <p:nvPr/>
        </p:nvSpPr>
        <p:spPr>
          <a:xfrm>
            <a:off x="940594" y="3524250"/>
            <a:ext cx="2986088" cy="44202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Competențe practice direct</a:t>
            </a:r>
            <a:endParaRPr lang="en-US" sz="1500" dirty="0"/>
          </a:p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aplicabile în carieră</a:t>
            </a:r>
            <a:endParaRPr lang="en-US" sz="1500" dirty="0"/>
          </a:p>
        </p:txBody>
      </p:sp>
      <p:sp>
        <p:nvSpPr>
          <p:cNvPr id="18" name="SK-8-text-17"/>
          <p:cNvSpPr/>
          <p:nvPr/>
        </p:nvSpPr>
        <p:spPr>
          <a:xfrm>
            <a:off x="4594771" y="3524250"/>
            <a:ext cx="3059311" cy="44202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Engleza în contexte reale de</a:t>
            </a:r>
            <a:endParaRPr lang="en-US" sz="1500" dirty="0"/>
          </a:p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muncă și colaborare</a:t>
            </a:r>
            <a:endParaRPr lang="en-US" sz="1500" dirty="0"/>
          </a:p>
        </p:txBody>
      </p:sp>
      <p:sp>
        <p:nvSpPr>
          <p:cNvPr id="19" name="SK-8-text-18"/>
          <p:cNvSpPr/>
          <p:nvPr/>
        </p:nvSpPr>
        <p:spPr>
          <a:xfrm>
            <a:off x="8103394" y="3524250"/>
            <a:ext cx="3405188" cy="44202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Lucru în medii diverse, cu colegi</a:t>
            </a:r>
            <a:endParaRPr lang="en-US" sz="1500" dirty="0"/>
          </a:p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din mai multe țări</a:t>
            </a:r>
            <a:endParaRPr lang="en-US" sz="1500" dirty="0"/>
          </a:p>
        </p:txBody>
      </p:sp>
      <p:sp>
        <p:nvSpPr>
          <p:cNvPr id="20" name="SK-8-text-19"/>
          <p:cNvSpPr/>
          <p:nvPr/>
        </p:nvSpPr>
        <p:spPr>
          <a:xfrm>
            <a:off x="1014859" y="5715000"/>
            <a:ext cx="2818358" cy="44202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Independență, inițiativă și</a:t>
            </a:r>
            <a:endParaRPr lang="en-US" sz="1500" dirty="0"/>
          </a:p>
          <a:p>
            <a:pPr marL="0" indent="0" algn="ctr">
              <a:lnSpc>
                <a:spcPts val="1740"/>
              </a:lnSpc>
              <a:buNone/>
            </a:pPr>
            <a:r>
              <a:rPr lang="en-US" sz="15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maturitate personală</a:t>
            </a:r>
            <a:endParaRPr lang="en-US" sz="1500" dirty="0"/>
          </a:p>
        </p:txBody>
      </p:sp>
      <p:sp>
        <p:nvSpPr>
          <p:cNvPr id="21" name="SK-8-text-20"/>
          <p:cNvSpPr/>
          <p:nvPr/>
        </p:nvSpPr>
        <p:spPr>
          <a:xfrm>
            <a:off x="4586734" y="5715000"/>
            <a:ext cx="3027908" cy="3473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368"/>
              </a:lnSpc>
              <a:buNone/>
            </a:pPr>
            <a:r>
              <a:rPr lang="en-US" sz="1425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Certificat Europass Mobility</a:t>
            </a:r>
            <a:endParaRPr lang="en-US" sz="1425" dirty="0"/>
          </a:p>
          <a:p>
            <a:pPr marL="0" indent="0" algn="ctr">
              <a:lnSpc>
                <a:spcPts val="1368"/>
              </a:lnSpc>
              <a:buNone/>
            </a:pPr>
            <a:r>
              <a:rPr lang="en-US" sz="1425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recunoscut la nivel european</a:t>
            </a:r>
            <a:endParaRPr lang="en-US" sz="1425" dirty="0"/>
          </a:p>
        </p:txBody>
      </p:sp>
      <p:sp>
        <p:nvSpPr>
          <p:cNvPr id="22" name="SK-8-text-21"/>
          <p:cNvSpPr/>
          <p:nvPr/>
        </p:nvSpPr>
        <p:spPr>
          <a:xfrm>
            <a:off x="8740080" y="5715000"/>
            <a:ext cx="2179290" cy="3473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368"/>
              </a:lnSpc>
              <a:buNone/>
            </a:pPr>
            <a:r>
              <a:rPr lang="en-US" sz="1425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Confirmat de ambele</a:t>
            </a:r>
            <a:endParaRPr lang="en-US" sz="1425" dirty="0"/>
          </a:p>
          <a:p>
            <a:pPr marL="0" indent="0" algn="ctr">
              <a:lnSpc>
                <a:spcPts val="1368"/>
              </a:lnSpc>
              <a:buNone/>
            </a:pPr>
            <a:r>
              <a:rPr lang="en-US" sz="1425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instituții partenere</a:t>
            </a:r>
            <a:endParaRPr lang="en-US" sz="1425" dirty="0"/>
          </a:p>
        </p:txBody>
      </p:sp>
      <p:sp>
        <p:nvSpPr>
          <p:cNvPr id="23" name="SK-8-text-22"/>
          <p:cNvSpPr/>
          <p:nvPr/>
        </p:nvSpPr>
        <p:spPr>
          <a:xfrm>
            <a:off x="3865215" y="6600825"/>
            <a:ext cx="4442371" cy="1462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152"/>
              </a:lnSpc>
              <a:buNone/>
            </a:pPr>
            <a:r>
              <a:rPr lang="en-US" sz="1200" dirty="0">
                <a:solidFill>
                  <a:srgbClr val="000A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22 de elevi • Valencia, Spania • 01-14 martie 2026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5424636"/>
            <a:ext cx="682675" cy="548580"/>
          </a:xfrm>
          <a:prstGeom prst="rect">
            <a:avLst/>
          </a:prstGeom>
        </p:spPr>
      </p:pic>
      <p:pic>
        <p:nvPicPr>
          <p:cNvPr id="4" name="SK-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4073575"/>
            <a:ext cx="670471" cy="630882"/>
          </a:xfrm>
          <a:prstGeom prst="rect">
            <a:avLst/>
          </a:prstGeom>
        </p:spPr>
      </p:pic>
      <p:pic>
        <p:nvPicPr>
          <p:cNvPr id="5" name="SK-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286" y="5369719"/>
            <a:ext cx="524173" cy="644575"/>
          </a:xfrm>
          <a:prstGeom prst="rect">
            <a:avLst/>
          </a:prstGeom>
        </p:spPr>
      </p:pic>
      <p:pic>
        <p:nvPicPr>
          <p:cNvPr id="6" name="SK-9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694" y="4073575"/>
            <a:ext cx="499765" cy="637729"/>
          </a:xfrm>
          <a:prstGeom prst="rect">
            <a:avLst/>
          </a:prstGeom>
        </p:spPr>
      </p:pic>
      <p:pic>
        <p:nvPicPr>
          <p:cNvPr id="7" name="SK-9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4667" y="3140869"/>
            <a:ext cx="304800" cy="363438"/>
          </a:xfrm>
          <a:prstGeom prst="rect">
            <a:avLst/>
          </a:prstGeom>
        </p:spPr>
      </p:pic>
      <p:pic>
        <p:nvPicPr>
          <p:cNvPr id="8" name="SK-9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2192000" cy="2509986"/>
          </a:xfrm>
          <a:prstGeom prst="rect">
            <a:avLst/>
          </a:prstGeom>
        </p:spPr>
      </p:pic>
      <p:sp>
        <p:nvSpPr>
          <p:cNvPr id="9" name="SK-9-text-8"/>
          <p:cNvSpPr/>
          <p:nvPr/>
        </p:nvSpPr>
        <p:spPr>
          <a:xfrm>
            <a:off x="657225" y="2581275"/>
            <a:ext cx="10081260" cy="5200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4095"/>
              </a:lnSpc>
              <a:buNone/>
            </a:pPr>
            <a:r>
              <a:rPr lang="en-US" sz="315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Festivalul Las Fallas</a:t>
            </a:r>
            <a:endParaRPr lang="en-US" sz="3150" dirty="0"/>
          </a:p>
        </p:txBody>
      </p:sp>
      <p:sp>
        <p:nvSpPr>
          <p:cNvPr id="10" name="SK-9-text-9"/>
          <p:cNvSpPr/>
          <p:nvPr/>
        </p:nvSpPr>
        <p:spPr>
          <a:xfrm>
            <a:off x="657225" y="3171825"/>
            <a:ext cx="11534775" cy="30867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430"/>
              </a:lnSpc>
              <a:buNone/>
            </a:pPr>
            <a:r>
              <a:rPr lang="en-US" sz="2025" b="1" dirty="0">
                <a:solidFill>
                  <a:srgbClr val="F77F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Patrimoniu Cultural Imaterial UNESCO 🌟</a:t>
            </a:r>
            <a:endParaRPr lang="en-US" sz="2025" dirty="0"/>
          </a:p>
        </p:txBody>
      </p:sp>
      <p:sp>
        <p:nvSpPr>
          <p:cNvPr id="11" name="SK-9-text-10"/>
          <p:cNvSpPr/>
          <p:nvPr/>
        </p:nvSpPr>
        <p:spPr>
          <a:xfrm>
            <a:off x="1504950" y="3971925"/>
            <a:ext cx="5943600" cy="2095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50"/>
              </a:lnSpc>
              <a:buNone/>
            </a:pPr>
            <a:r>
              <a:rPr lang="en-US" sz="150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Machete Gigantice (Fallas)</a:t>
            </a:r>
            <a:endParaRPr lang="en-US" sz="1500" dirty="0"/>
          </a:p>
        </p:txBody>
      </p:sp>
      <p:sp>
        <p:nvSpPr>
          <p:cNvPr id="12" name="SK-9-text-11"/>
          <p:cNvSpPr/>
          <p:nvPr/>
        </p:nvSpPr>
        <p:spPr>
          <a:xfrm>
            <a:off x="1504950" y="5324475"/>
            <a:ext cx="4800600" cy="2095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50"/>
              </a:lnSpc>
              <a:buNone/>
            </a:pPr>
            <a:r>
              <a:rPr lang="en-US" sz="150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Atmosferă și Traditie</a:t>
            </a:r>
            <a:endParaRPr lang="en-US" sz="1500" dirty="0"/>
          </a:p>
        </p:txBody>
      </p:sp>
      <p:sp>
        <p:nvSpPr>
          <p:cNvPr id="13" name="SK-9-text-12"/>
          <p:cNvSpPr/>
          <p:nvPr/>
        </p:nvSpPr>
        <p:spPr>
          <a:xfrm>
            <a:off x="7296150" y="3971925"/>
            <a:ext cx="3657600" cy="2095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50"/>
              </a:lnSpc>
              <a:buNone/>
            </a:pPr>
            <a:r>
              <a:rPr lang="en-US" sz="150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Mascleta Zilnică</a:t>
            </a:r>
            <a:endParaRPr lang="en-US" sz="1500" dirty="0"/>
          </a:p>
        </p:txBody>
      </p:sp>
      <p:sp>
        <p:nvSpPr>
          <p:cNvPr id="14" name="SK-9-text-13"/>
          <p:cNvSpPr/>
          <p:nvPr/>
        </p:nvSpPr>
        <p:spPr>
          <a:xfrm>
            <a:off x="7296150" y="5267325"/>
            <a:ext cx="4895850" cy="2095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50"/>
              </a:lnSpc>
              <a:buNone/>
            </a:pPr>
            <a:r>
              <a:rPr lang="en-US" sz="1500" b="1" dirty="0">
                <a:solidFill>
                  <a:srgbClr val="002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Seminificație Culturală</a:t>
            </a:r>
            <a:endParaRPr lang="en-US" sz="1500" dirty="0"/>
          </a:p>
        </p:txBody>
      </p:sp>
      <p:sp>
        <p:nvSpPr>
          <p:cNvPr id="15" name="SK-9-text-14"/>
          <p:cNvSpPr/>
          <p:nvPr/>
        </p:nvSpPr>
        <p:spPr>
          <a:xfrm>
            <a:off x="1504950" y="4267200"/>
            <a:ext cx="4934843" cy="55855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Construcții artistice monumentale din carton și lemn,</a:t>
            </a:r>
            <a:endParaRPr lang="en-US" sz="1275" dirty="0"/>
          </a:p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expuse în tot orașul — admirate de elevi pe tot</a:t>
            </a:r>
            <a:endParaRPr lang="en-US" sz="1275" dirty="0"/>
          </a:p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parcursul mobilității.</a:t>
            </a:r>
            <a:endParaRPr lang="en-US" sz="1275" dirty="0"/>
          </a:p>
        </p:txBody>
      </p:sp>
      <p:sp>
        <p:nvSpPr>
          <p:cNvPr id="16" name="SK-9-text-15"/>
          <p:cNvSpPr/>
          <p:nvPr/>
        </p:nvSpPr>
        <p:spPr>
          <a:xfrm>
            <a:off x="1504950" y="5629275"/>
            <a:ext cx="5060603" cy="35629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402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Muzică live, dansuri valenciene, costume tradiționale</a:t>
            </a:r>
            <a:endParaRPr lang="en-US" sz="1275" dirty="0"/>
          </a:p>
          <a:p>
            <a:pPr marL="0" indent="0">
              <a:lnSpc>
                <a:spcPts val="1402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(faldete și trajes de fallera), parade și covoare de flori.</a:t>
            </a:r>
            <a:endParaRPr lang="en-US" sz="1275" dirty="0"/>
          </a:p>
        </p:txBody>
      </p:sp>
      <p:sp>
        <p:nvSpPr>
          <p:cNvPr id="17" name="SK-9-text-16"/>
          <p:cNvSpPr/>
          <p:nvPr/>
        </p:nvSpPr>
        <p:spPr>
          <a:xfrm>
            <a:off x="7296150" y="4267200"/>
            <a:ext cx="4117628" cy="55855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Spectacol pirotehnic exploziv în Plaza del</a:t>
            </a:r>
            <a:endParaRPr lang="en-US" sz="1275" dirty="0"/>
          </a:p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Ayuntamiento, în fiecare zi de la 1 martie — o</a:t>
            </a:r>
            <a:endParaRPr lang="en-US" sz="1275" dirty="0"/>
          </a:p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experiență sonoră de neuitat.</a:t>
            </a:r>
            <a:endParaRPr lang="en-US" sz="1275" dirty="0"/>
          </a:p>
        </p:txBody>
      </p:sp>
      <p:sp>
        <p:nvSpPr>
          <p:cNvPr id="18" name="SK-9-text-17"/>
          <p:cNvSpPr/>
          <p:nvPr/>
        </p:nvSpPr>
        <p:spPr>
          <a:xfrm>
            <a:off x="7296150" y="5562600"/>
            <a:ext cx="4463355" cy="55855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Festivalul declarat Patrimoniu UNESCO, celebrând</a:t>
            </a:r>
            <a:endParaRPr lang="en-US" sz="1275" dirty="0"/>
          </a:p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sosirea primăverii în cinstea Sfântului losif — o</a:t>
            </a:r>
            <a:endParaRPr lang="en-US" sz="1275" dirty="0"/>
          </a:p>
          <a:p>
            <a:pPr marL="0" indent="0">
              <a:lnSpc>
                <a:spcPts val="1466"/>
              </a:lnSpc>
              <a:buNone/>
            </a:pPr>
            <a:r>
              <a:rPr lang="en-US" sz="1275" dirty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suprapunere perfectă cu mobilitatea noastră.</a:t>
            </a:r>
            <a:endParaRPr lang="en-US" sz="1275" dirty="0"/>
          </a:p>
        </p:txBody>
      </p:sp>
      <p:sp>
        <p:nvSpPr>
          <p:cNvPr id="19" name="SK-9-text-18"/>
          <p:cNvSpPr/>
          <p:nvPr/>
        </p:nvSpPr>
        <p:spPr>
          <a:xfrm>
            <a:off x="1378744" y="6534150"/>
            <a:ext cx="9482138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125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Martie 2026 • Mobilitatea Erasmus+ s-a desfășurat chiar în timpul celui mai mare festival din Valencia</a:t>
            </a:r>
            <a:endParaRPr lang="en-US" sz="112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0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1969" y="5870377"/>
            <a:ext cx="243780" cy="233065"/>
          </a:xfrm>
          <a:prstGeom prst="rect">
            <a:avLst/>
          </a:prstGeom>
        </p:spPr>
      </p:pic>
      <p:pic>
        <p:nvPicPr>
          <p:cNvPr id="4" name="SK-10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9059" y="5506938"/>
            <a:ext cx="243780" cy="233065"/>
          </a:xfrm>
          <a:prstGeom prst="rect">
            <a:avLst/>
          </a:prstGeom>
        </p:spPr>
      </p:pic>
      <p:pic>
        <p:nvPicPr>
          <p:cNvPr id="5" name="SK-10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8973" y="5157192"/>
            <a:ext cx="231577" cy="226219"/>
          </a:xfrm>
          <a:prstGeom prst="rect">
            <a:avLst/>
          </a:prstGeom>
        </p:spPr>
      </p:pic>
      <p:pic>
        <p:nvPicPr>
          <p:cNvPr id="6" name="SK-10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1655" y="1961257"/>
            <a:ext cx="3279577" cy="2448223"/>
          </a:xfrm>
          <a:prstGeom prst="rect">
            <a:avLst/>
          </a:prstGeom>
        </p:spPr>
      </p:pic>
      <p:pic>
        <p:nvPicPr>
          <p:cNvPr id="7" name="SK-10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1600" y="5863530"/>
            <a:ext cx="243780" cy="233065"/>
          </a:xfrm>
          <a:prstGeom prst="rect">
            <a:avLst/>
          </a:prstGeom>
        </p:spPr>
      </p:pic>
      <p:pic>
        <p:nvPicPr>
          <p:cNvPr id="8" name="SK-10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5467" y="5500092"/>
            <a:ext cx="207169" cy="246757"/>
          </a:xfrm>
          <a:prstGeom prst="rect">
            <a:avLst/>
          </a:prstGeom>
        </p:spPr>
      </p:pic>
      <p:pic>
        <p:nvPicPr>
          <p:cNvPr id="9" name="SK-10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79169" y="5150346"/>
            <a:ext cx="231577" cy="246757"/>
          </a:xfrm>
          <a:prstGeom prst="rect">
            <a:avLst/>
          </a:prstGeom>
        </p:spPr>
      </p:pic>
      <p:pic>
        <p:nvPicPr>
          <p:cNvPr id="10" name="SK-10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37757" y="1961257"/>
            <a:ext cx="3291780" cy="2441377"/>
          </a:xfrm>
          <a:prstGeom prst="rect">
            <a:avLst/>
          </a:prstGeom>
        </p:spPr>
      </p:pic>
      <p:pic>
        <p:nvPicPr>
          <p:cNvPr id="11" name="SK-10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4879" y="5870377"/>
            <a:ext cx="243780" cy="233065"/>
          </a:xfrm>
          <a:prstGeom prst="rect">
            <a:avLst/>
          </a:prstGeom>
        </p:spPr>
      </p:pic>
      <p:pic>
        <p:nvPicPr>
          <p:cNvPr id="12" name="SK-10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80071" y="5500092"/>
            <a:ext cx="170557" cy="239911"/>
          </a:xfrm>
          <a:prstGeom prst="rect">
            <a:avLst/>
          </a:prstGeom>
        </p:spPr>
      </p:pic>
      <p:pic>
        <p:nvPicPr>
          <p:cNvPr id="13" name="SK-10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14400" y="5150346"/>
            <a:ext cx="207169" cy="233065"/>
          </a:xfrm>
          <a:prstGeom prst="rect">
            <a:avLst/>
          </a:prstGeom>
        </p:spPr>
      </p:pic>
      <p:pic>
        <p:nvPicPr>
          <p:cNvPr id="14" name="SK-10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267" y="1961257"/>
            <a:ext cx="3279577" cy="2441377"/>
          </a:xfrm>
          <a:prstGeom prst="rect">
            <a:avLst/>
          </a:prstGeom>
        </p:spPr>
      </p:pic>
      <p:sp>
        <p:nvSpPr>
          <p:cNvPr id="15" name="SK-10-text-14"/>
          <p:cNvSpPr/>
          <p:nvPr/>
        </p:nvSpPr>
        <p:spPr>
          <a:xfrm>
            <a:off x="714375" y="304800"/>
            <a:ext cx="11477625" cy="52134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4106"/>
              </a:lnSpc>
              <a:buNone/>
            </a:pPr>
            <a:r>
              <a:rPr lang="en-US" sz="3450" b="1" dirty="0">
                <a:solidFill>
                  <a:srgbClr val="00206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Experiențe culturale și stil de viață</a:t>
            </a:r>
            <a:endParaRPr lang="en-US" sz="3450" dirty="0"/>
          </a:p>
        </p:txBody>
      </p:sp>
      <p:sp>
        <p:nvSpPr>
          <p:cNvPr id="16" name="SK-10-text-15"/>
          <p:cNvSpPr/>
          <p:nvPr/>
        </p:nvSpPr>
        <p:spPr>
          <a:xfrm>
            <a:off x="1288256" y="4581525"/>
            <a:ext cx="2043113" cy="3195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516"/>
              </a:lnSpc>
              <a:buNone/>
            </a:pPr>
            <a:r>
              <a:rPr lang="en-US" sz="1950" b="1" dirty="0">
                <a:solidFill>
                  <a:srgbClr val="F96E1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Gastronomie</a:t>
            </a:r>
            <a:endParaRPr lang="en-US" sz="1950" dirty="0"/>
          </a:p>
        </p:txBody>
      </p:sp>
      <p:sp>
        <p:nvSpPr>
          <p:cNvPr id="17" name="SK-10-text-16"/>
          <p:cNvSpPr/>
          <p:nvPr/>
        </p:nvSpPr>
        <p:spPr>
          <a:xfrm>
            <a:off x="4630043" y="4581525"/>
            <a:ext cx="2912715" cy="3195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516"/>
              </a:lnSpc>
              <a:buNone/>
            </a:pPr>
            <a:r>
              <a:rPr lang="en-US" sz="1950" b="1" dirty="0">
                <a:solidFill>
                  <a:srgbClr val="00206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Arhitectură &amp; Artă</a:t>
            </a:r>
            <a:endParaRPr lang="en-US" sz="1950" dirty="0"/>
          </a:p>
        </p:txBody>
      </p:sp>
      <p:sp>
        <p:nvSpPr>
          <p:cNvPr id="18" name="SK-10-text-17"/>
          <p:cNvSpPr/>
          <p:nvPr/>
        </p:nvSpPr>
        <p:spPr>
          <a:xfrm>
            <a:off x="8474869" y="4581525"/>
            <a:ext cx="2776538" cy="3195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516"/>
              </a:lnSpc>
              <a:buNone/>
            </a:pPr>
            <a:r>
              <a:rPr lang="en-US" sz="1950" b="1" dirty="0">
                <a:solidFill>
                  <a:srgbClr val="F96E1D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Cultură &amp; Oameni</a:t>
            </a:r>
            <a:endParaRPr lang="en-US" sz="1950" dirty="0"/>
          </a:p>
        </p:txBody>
      </p:sp>
      <p:sp>
        <p:nvSpPr>
          <p:cNvPr id="19" name="SK-10-text-18"/>
          <p:cNvSpPr/>
          <p:nvPr/>
        </p:nvSpPr>
        <p:spPr>
          <a:xfrm>
            <a:off x="714375" y="1276350"/>
            <a:ext cx="11477625" cy="35629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06"/>
              </a:lnSpc>
              <a:buNone/>
            </a:pPr>
            <a:r>
              <a:rPr lang="en-US" sz="2175" dirty="0">
                <a:solidFill>
                  <a:srgbClr val="66666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Descoperind Valencia prin simțuri, arhitectură și oameni</a:t>
            </a:r>
            <a:endParaRPr lang="en-US" sz="2175" dirty="0"/>
          </a:p>
        </p:txBody>
      </p:sp>
      <p:sp>
        <p:nvSpPr>
          <p:cNvPr id="20" name="SK-10-text-19"/>
          <p:cNvSpPr/>
          <p:nvPr/>
        </p:nvSpPr>
        <p:spPr>
          <a:xfrm>
            <a:off x="895350" y="5143500"/>
            <a:ext cx="7120890" cy="3580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19"/>
              </a:lnSpc>
              <a:buNone/>
            </a:pPr>
            <a:r>
              <a:rPr lang="en-US" sz="15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🍳 Paella valenciană autentică</a:t>
            </a:r>
            <a:endParaRPr lang="en-US" sz="1575" dirty="0"/>
          </a:p>
        </p:txBody>
      </p:sp>
      <p:sp>
        <p:nvSpPr>
          <p:cNvPr id="21" name="SK-10-text-20"/>
          <p:cNvSpPr/>
          <p:nvPr/>
        </p:nvSpPr>
        <p:spPr>
          <a:xfrm>
            <a:off x="1266825" y="5467350"/>
            <a:ext cx="5200650" cy="3580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19"/>
              </a:lnSpc>
              <a:buNone/>
            </a:pPr>
            <a:r>
              <a:rPr lang="en-US" sz="15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🥛 Horchata cu fartons</a:t>
            </a:r>
            <a:endParaRPr lang="en-US" sz="1575" dirty="0"/>
          </a:p>
        </p:txBody>
      </p:sp>
      <p:sp>
        <p:nvSpPr>
          <p:cNvPr id="22" name="SK-10-text-21"/>
          <p:cNvSpPr/>
          <p:nvPr/>
        </p:nvSpPr>
        <p:spPr>
          <a:xfrm>
            <a:off x="714375" y="5791200"/>
            <a:ext cx="7600950" cy="3580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19"/>
              </a:lnSpc>
              <a:buNone/>
            </a:pPr>
            <a:r>
              <a:rPr lang="en-US" sz="15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🍩 Tapas &amp; churros mediteraneene</a:t>
            </a:r>
            <a:endParaRPr lang="en-US" sz="1575" dirty="0"/>
          </a:p>
        </p:txBody>
      </p:sp>
      <p:sp>
        <p:nvSpPr>
          <p:cNvPr id="23" name="SK-10-text-22"/>
          <p:cNvSpPr/>
          <p:nvPr/>
        </p:nvSpPr>
        <p:spPr>
          <a:xfrm>
            <a:off x="4762500" y="5143500"/>
            <a:ext cx="7429500" cy="3580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19"/>
              </a:lnSpc>
              <a:buNone/>
            </a:pPr>
            <a:r>
              <a:rPr lang="en-US" sz="15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🏛️ Orașul Artelor și Științelor</a:t>
            </a:r>
            <a:endParaRPr lang="en-US" sz="1575" dirty="0"/>
          </a:p>
        </p:txBody>
      </p:sp>
      <p:sp>
        <p:nvSpPr>
          <p:cNvPr id="24" name="SK-10-text-23"/>
          <p:cNvSpPr/>
          <p:nvPr/>
        </p:nvSpPr>
        <p:spPr>
          <a:xfrm>
            <a:off x="4924425" y="5467350"/>
            <a:ext cx="5920740" cy="3580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19"/>
              </a:lnSpc>
              <a:buNone/>
            </a:pPr>
            <a:r>
              <a:rPr lang="en-US" sz="15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⛪ Catedrala din Valencia</a:t>
            </a:r>
            <a:endParaRPr lang="en-US" sz="1575" dirty="0"/>
          </a:p>
        </p:txBody>
      </p:sp>
      <p:sp>
        <p:nvSpPr>
          <p:cNvPr id="25" name="SK-10-text-24"/>
          <p:cNvSpPr/>
          <p:nvPr/>
        </p:nvSpPr>
        <p:spPr>
          <a:xfrm>
            <a:off x="5229225" y="5791200"/>
            <a:ext cx="4720590" cy="3580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819"/>
              </a:lnSpc>
              <a:buNone/>
            </a:pPr>
            <a:r>
              <a:rPr lang="en-US" sz="15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🏖️ Plaja Malvarrosa</a:t>
            </a:r>
            <a:endParaRPr lang="en-US" sz="1575" dirty="0"/>
          </a:p>
        </p:txBody>
      </p:sp>
      <p:sp>
        <p:nvSpPr>
          <p:cNvPr id="26" name="SK-10-text-25"/>
          <p:cNvSpPr/>
          <p:nvPr/>
        </p:nvSpPr>
        <p:spPr>
          <a:xfrm>
            <a:off x="8477250" y="5143500"/>
            <a:ext cx="3714750" cy="2857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🗺️ Tur ghidat al centrului istoric</a:t>
            </a:r>
            <a:endParaRPr lang="en-US" sz="1500" dirty="0"/>
          </a:p>
        </p:txBody>
      </p:sp>
      <p:sp>
        <p:nvSpPr>
          <p:cNvPr id="27" name="SK-10-text-26"/>
          <p:cNvSpPr/>
          <p:nvPr/>
        </p:nvSpPr>
        <p:spPr>
          <a:xfrm>
            <a:off x="7707511" y="5467350"/>
            <a:ext cx="4484489" cy="2857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🌍 Interacțiune cu tineri europeni Erasmus+</a:t>
            </a:r>
            <a:endParaRPr lang="en-US" sz="1500" dirty="0"/>
          </a:p>
        </p:txBody>
      </p:sp>
      <p:sp>
        <p:nvSpPr>
          <p:cNvPr id="28" name="SK-10-text-27"/>
          <p:cNvSpPr/>
          <p:nvPr/>
        </p:nvSpPr>
        <p:spPr>
          <a:xfrm>
            <a:off x="8105775" y="5791200"/>
            <a:ext cx="4086225" cy="2857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2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🎶 Tradiții și stil de viață mediteranean</a:t>
            </a:r>
            <a:endParaRPr lang="en-US" sz="1500" dirty="0"/>
          </a:p>
        </p:txBody>
      </p:sp>
      <p:sp>
        <p:nvSpPr>
          <p:cNvPr id="29" name="SK-10-text-28"/>
          <p:cNvSpPr/>
          <p:nvPr/>
        </p:nvSpPr>
        <p:spPr>
          <a:xfrm>
            <a:off x="3131790" y="6534150"/>
            <a:ext cx="5909221" cy="1905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Valencia — un oraș care se simte, nu doar se vizitează.</a:t>
            </a:r>
            <a:endParaRPr lang="en-US" sz="1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388" y="4341019"/>
            <a:ext cx="743694" cy="767953"/>
          </a:xfrm>
          <a:prstGeom prst="rect">
            <a:avLst/>
          </a:prstGeom>
        </p:spPr>
      </p:pic>
      <p:pic>
        <p:nvPicPr>
          <p:cNvPr id="4" name="SK-1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9490" y="4347865"/>
            <a:ext cx="877788" cy="761107"/>
          </a:xfrm>
          <a:prstGeom prst="rect">
            <a:avLst/>
          </a:prstGeom>
        </p:spPr>
      </p:pic>
      <p:pic>
        <p:nvPicPr>
          <p:cNvPr id="5" name="SK-1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4392" y="2215009"/>
            <a:ext cx="792361" cy="767953"/>
          </a:xfrm>
          <a:prstGeom prst="rect">
            <a:avLst/>
          </a:prstGeom>
        </p:spPr>
      </p:pic>
      <p:pic>
        <p:nvPicPr>
          <p:cNvPr id="6" name="SK-1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7977" y="2215009"/>
            <a:ext cx="731490" cy="767953"/>
          </a:xfrm>
          <a:prstGeom prst="rect">
            <a:avLst/>
          </a:prstGeom>
        </p:spPr>
      </p:pic>
      <p:pic>
        <p:nvPicPr>
          <p:cNvPr id="7" name="SK-1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1875" y="2208163"/>
            <a:ext cx="889992" cy="781794"/>
          </a:xfrm>
          <a:prstGeom prst="rect">
            <a:avLst/>
          </a:prstGeom>
        </p:spPr>
      </p:pic>
      <p:sp>
        <p:nvSpPr>
          <p:cNvPr id="8" name="SK-11-text-7"/>
          <p:cNvSpPr/>
          <p:nvPr/>
        </p:nvSpPr>
        <p:spPr>
          <a:xfrm>
            <a:off x="714375" y="533400"/>
            <a:ext cx="11477625" cy="6057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4770"/>
              </a:lnSpc>
              <a:buNone/>
            </a:pPr>
            <a:r>
              <a:rPr lang="en-US" sz="3975" b="1" dirty="0">
                <a:solidFill>
                  <a:srgbClr val="103060"/>
                </a:solidFill>
              </a:rPr>
              <a:t>Impactul proiectului</a:t>
            </a:r>
            <a:endParaRPr lang="en-US" sz="3975" dirty="0"/>
          </a:p>
        </p:txBody>
      </p:sp>
      <p:sp>
        <p:nvSpPr>
          <p:cNvPr id="9" name="SK-11-text-8"/>
          <p:cNvSpPr/>
          <p:nvPr/>
        </p:nvSpPr>
        <p:spPr>
          <a:xfrm>
            <a:off x="822424" y="3038475"/>
            <a:ext cx="3069878" cy="30003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363"/>
              </a:lnSpc>
              <a:buNone/>
            </a:pPr>
            <a:r>
              <a:rPr lang="en-US" sz="1875" b="1" dirty="0">
                <a:solidFill>
                  <a:srgbClr val="103060"/>
                </a:solidFill>
              </a:rPr>
              <a:t>Experiență practică</a:t>
            </a:r>
            <a:endParaRPr lang="en-US" sz="1875" dirty="0"/>
          </a:p>
        </p:txBody>
      </p:sp>
      <p:sp>
        <p:nvSpPr>
          <p:cNvPr id="10" name="SK-11-text-9"/>
          <p:cNvSpPr/>
          <p:nvPr/>
        </p:nvSpPr>
        <p:spPr>
          <a:xfrm>
            <a:off x="4469606" y="3038475"/>
            <a:ext cx="3300413" cy="30003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363"/>
              </a:lnSpc>
              <a:buNone/>
            </a:pPr>
            <a:r>
              <a:rPr lang="en-US" sz="1875" b="1" dirty="0">
                <a:solidFill>
                  <a:srgbClr val="103060"/>
                </a:solidFill>
              </a:rPr>
              <a:t>Dezvoltare personală</a:t>
            </a:r>
            <a:endParaRPr lang="en-US" sz="1875" dirty="0"/>
          </a:p>
        </p:txBody>
      </p:sp>
      <p:sp>
        <p:nvSpPr>
          <p:cNvPr id="11" name="SK-11-text-10"/>
          <p:cNvSpPr/>
          <p:nvPr/>
        </p:nvSpPr>
        <p:spPr>
          <a:xfrm>
            <a:off x="8581430" y="3038475"/>
            <a:ext cx="2525018" cy="30003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363"/>
              </a:lnSpc>
              <a:buNone/>
            </a:pPr>
            <a:r>
              <a:rPr lang="en-US" sz="1875" b="1" dirty="0">
                <a:solidFill>
                  <a:srgbClr val="103060"/>
                </a:solidFill>
              </a:rPr>
              <a:t>Încredere în sine</a:t>
            </a:r>
            <a:endParaRPr lang="en-US" sz="1875" dirty="0"/>
          </a:p>
        </p:txBody>
      </p:sp>
      <p:sp>
        <p:nvSpPr>
          <p:cNvPr id="12" name="SK-11-text-11"/>
          <p:cNvSpPr/>
          <p:nvPr/>
        </p:nvSpPr>
        <p:spPr>
          <a:xfrm>
            <a:off x="2530673" y="5153025"/>
            <a:ext cx="3415605" cy="30003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363"/>
              </a:lnSpc>
              <a:buNone/>
            </a:pPr>
            <a:r>
              <a:rPr lang="en-US" sz="1875" b="1" dirty="0">
                <a:solidFill>
                  <a:srgbClr val="103060"/>
                </a:solidFill>
              </a:rPr>
              <a:t>Perspective europene</a:t>
            </a:r>
            <a:endParaRPr lang="en-US" sz="1875" dirty="0"/>
          </a:p>
        </p:txBody>
      </p:sp>
      <p:sp>
        <p:nvSpPr>
          <p:cNvPr id="13" name="SK-11-text-12"/>
          <p:cNvSpPr/>
          <p:nvPr/>
        </p:nvSpPr>
        <p:spPr>
          <a:xfrm>
            <a:off x="6418362" y="5153025"/>
            <a:ext cx="3174653" cy="30003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363"/>
              </a:lnSpc>
              <a:buNone/>
            </a:pPr>
            <a:r>
              <a:rPr lang="en-US" sz="1875" b="1" dirty="0">
                <a:solidFill>
                  <a:srgbClr val="103060"/>
                </a:solidFill>
              </a:rPr>
              <a:t>Rețea internațională</a:t>
            </a:r>
            <a:endParaRPr lang="en-US" sz="1875" dirty="0"/>
          </a:p>
        </p:txBody>
      </p:sp>
      <p:sp>
        <p:nvSpPr>
          <p:cNvPr id="14" name="SK-11-text-13"/>
          <p:cNvSpPr/>
          <p:nvPr/>
        </p:nvSpPr>
        <p:spPr>
          <a:xfrm>
            <a:off x="714375" y="1562100"/>
            <a:ext cx="11477625" cy="31209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457"/>
              </a:lnSpc>
              <a:buNone/>
            </a:pPr>
            <a:r>
              <a:rPr lang="en-US" sz="1950" dirty="0">
                <a:solidFill>
                  <a:srgbClr val="76767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*Cum ne-a schimbat această experiență?</a:t>
            </a:r>
            <a:endParaRPr lang="en-US" sz="1950" dirty="0"/>
          </a:p>
        </p:txBody>
      </p:sp>
      <p:sp>
        <p:nvSpPr>
          <p:cNvPr id="15" name="SK-11-text-14"/>
          <p:cNvSpPr/>
          <p:nvPr/>
        </p:nvSpPr>
        <p:spPr>
          <a:xfrm>
            <a:off x="683865" y="3429000"/>
            <a:ext cx="3394621" cy="5030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Competențe direct aplicabile</a:t>
            </a:r>
            <a:endParaRPr lang="en-US" sz="1650" dirty="0"/>
          </a:p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în industrie și IT</a:t>
            </a:r>
            <a:endParaRPr lang="en-US" sz="1650" dirty="0"/>
          </a:p>
        </p:txBody>
      </p:sp>
      <p:sp>
        <p:nvSpPr>
          <p:cNvPr id="16" name="SK-11-text-15"/>
          <p:cNvSpPr/>
          <p:nvPr/>
        </p:nvSpPr>
        <p:spPr>
          <a:xfrm>
            <a:off x="4533305" y="3429000"/>
            <a:ext cx="3153668" cy="5030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Ieșirea din zona de confort,</a:t>
            </a:r>
            <a:endParaRPr lang="en-US" sz="1650" dirty="0"/>
          </a:p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adaptare la medii noi</a:t>
            </a:r>
            <a:endParaRPr lang="en-US" sz="1650" dirty="0"/>
          </a:p>
        </p:txBody>
      </p:sp>
      <p:sp>
        <p:nvSpPr>
          <p:cNvPr id="17" name="SK-11-text-16"/>
          <p:cNvSpPr/>
          <p:nvPr/>
        </p:nvSpPr>
        <p:spPr>
          <a:xfrm>
            <a:off x="8514308" y="3429000"/>
            <a:ext cx="2744986" cy="5030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Comunicare, inițiativă și</a:t>
            </a:r>
            <a:endParaRPr lang="en-US" sz="1650" dirty="0"/>
          </a:p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autonomie sporite</a:t>
            </a:r>
            <a:endParaRPr lang="en-US" sz="1650" dirty="0"/>
          </a:p>
        </p:txBody>
      </p:sp>
      <p:sp>
        <p:nvSpPr>
          <p:cNvPr id="18" name="SK-11-text-17"/>
          <p:cNvSpPr/>
          <p:nvPr/>
        </p:nvSpPr>
        <p:spPr>
          <a:xfrm>
            <a:off x="2373064" y="5543550"/>
            <a:ext cx="3740348" cy="5030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Certificare Europass recunoscută</a:t>
            </a:r>
            <a:endParaRPr lang="en-US" sz="1650" dirty="0"/>
          </a:p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pe piața europeană</a:t>
            </a:r>
            <a:endParaRPr lang="en-US" sz="1650" dirty="0"/>
          </a:p>
        </p:txBody>
      </p:sp>
      <p:sp>
        <p:nvSpPr>
          <p:cNvPr id="19" name="SK-11-text-18"/>
          <p:cNvSpPr/>
          <p:nvPr/>
        </p:nvSpPr>
        <p:spPr>
          <a:xfrm>
            <a:off x="6115050" y="5543550"/>
            <a:ext cx="3771900" cy="50303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Prieteni și contacte profesionale</a:t>
            </a:r>
            <a:endParaRPr lang="en-US" sz="1650" dirty="0"/>
          </a:p>
          <a:p>
            <a:pPr marL="0" indent="0" algn="ctr">
              <a:lnSpc>
                <a:spcPts val="1980"/>
              </a:lnSpc>
              <a:buNone/>
            </a:pPr>
            <a:r>
              <a:rPr lang="en-US" sz="1650" dirty="0">
                <a:solidFill>
                  <a:srgbClr val="10306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din Spania și Europa</a:t>
            </a:r>
            <a:endParaRPr lang="en-US" sz="1650" dirty="0"/>
          </a:p>
        </p:txBody>
      </p:sp>
      <p:sp>
        <p:nvSpPr>
          <p:cNvPr id="20" name="SK-11-text-19"/>
          <p:cNvSpPr/>
          <p:nvPr/>
        </p:nvSpPr>
        <p:spPr>
          <a:xfrm>
            <a:off x="4658618" y="6572250"/>
            <a:ext cx="7533233" cy="15865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r">
              <a:lnSpc>
                <a:spcPts val="1250"/>
              </a:lnSpc>
              <a:buNone/>
            </a:pPr>
            <a:r>
              <a:rPr lang="en-US" sz="1050" dirty="0">
                <a:solidFill>
                  <a:srgbClr val="76767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*Erasmus+ · 2025-1-RO01-KA121-VET-000314437 · Liceul Tehnologic „Gheorghe Duca” Constanța</a:t>
            </a:r>
            <a:endParaRPr lang="en-US" sz="10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177" y="6398419"/>
            <a:ext cx="402282" cy="377130"/>
          </a:xfrm>
          <a:prstGeom prst="rect">
            <a:avLst/>
          </a:prstGeom>
        </p:spPr>
      </p:pic>
      <p:pic>
        <p:nvPicPr>
          <p:cNvPr id="4" name="SK-1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8361" y="5211961"/>
            <a:ext cx="316855" cy="287982"/>
          </a:xfrm>
          <a:prstGeom prst="rect">
            <a:avLst/>
          </a:prstGeom>
        </p:spPr>
      </p:pic>
      <p:pic>
        <p:nvPicPr>
          <p:cNvPr id="5" name="SK-1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361" y="4402782"/>
            <a:ext cx="316855" cy="226219"/>
          </a:xfrm>
          <a:prstGeom prst="rect">
            <a:avLst/>
          </a:prstGeom>
        </p:spPr>
      </p:pic>
      <p:pic>
        <p:nvPicPr>
          <p:cNvPr id="6" name="SK-1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88361" y="3538686"/>
            <a:ext cx="304800" cy="281136"/>
          </a:xfrm>
          <a:prstGeom prst="rect">
            <a:avLst/>
          </a:prstGeom>
        </p:spPr>
      </p:pic>
      <p:pic>
        <p:nvPicPr>
          <p:cNvPr id="7" name="SK-1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88361" y="2708821"/>
            <a:ext cx="304800" cy="274290"/>
          </a:xfrm>
          <a:prstGeom prst="rect">
            <a:avLst/>
          </a:prstGeom>
        </p:spPr>
      </p:pic>
      <p:pic>
        <p:nvPicPr>
          <p:cNvPr id="8" name="SK-12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9286" y="5356027"/>
            <a:ext cx="390079" cy="377130"/>
          </a:xfrm>
          <a:prstGeom prst="rect">
            <a:avLst/>
          </a:prstGeom>
        </p:spPr>
      </p:pic>
      <p:pic>
        <p:nvPicPr>
          <p:cNvPr id="9" name="SK-12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9286" y="4773067"/>
            <a:ext cx="390079" cy="377130"/>
          </a:xfrm>
          <a:prstGeom prst="rect">
            <a:avLst/>
          </a:prstGeom>
        </p:spPr>
      </p:pic>
      <p:pic>
        <p:nvPicPr>
          <p:cNvPr id="10" name="SK-12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5898" y="4176415"/>
            <a:ext cx="329059" cy="383977"/>
          </a:xfrm>
          <a:prstGeom prst="rect">
            <a:avLst/>
          </a:prstGeom>
        </p:spPr>
      </p:pic>
      <p:pic>
        <p:nvPicPr>
          <p:cNvPr id="11" name="SK-12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286" y="3716982"/>
            <a:ext cx="390079" cy="287982"/>
          </a:xfrm>
          <a:prstGeom prst="rect">
            <a:avLst/>
          </a:prstGeom>
        </p:spPr>
      </p:pic>
      <p:pic>
        <p:nvPicPr>
          <p:cNvPr id="12" name="SK-12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3694" y="3127177"/>
            <a:ext cx="341263" cy="404515"/>
          </a:xfrm>
          <a:prstGeom prst="rect">
            <a:avLst/>
          </a:prstGeom>
        </p:spPr>
      </p:pic>
      <p:pic>
        <p:nvPicPr>
          <p:cNvPr id="13" name="SK-12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07082" y="2660898"/>
            <a:ext cx="402282" cy="356592"/>
          </a:xfrm>
          <a:prstGeom prst="rect">
            <a:avLst/>
          </a:prstGeom>
        </p:spPr>
      </p:pic>
      <p:sp>
        <p:nvSpPr>
          <p:cNvPr id="14" name="SK-12-text-13"/>
          <p:cNvSpPr/>
          <p:nvPr/>
        </p:nvSpPr>
        <p:spPr>
          <a:xfrm>
            <a:off x="742950" y="523875"/>
            <a:ext cx="11449050" cy="58296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4590"/>
              </a:lnSpc>
              <a:buNone/>
            </a:pPr>
            <a:r>
              <a:rPr lang="en-US" sz="3825" b="1" dirty="0">
                <a:solidFill>
                  <a:srgbClr val="002060"/>
                </a:solidFill>
              </a:rPr>
              <a:t>Concluzii și mulțumiri</a:t>
            </a:r>
            <a:endParaRPr lang="en-US" sz="3825" dirty="0"/>
          </a:p>
        </p:txBody>
      </p:sp>
      <p:sp>
        <p:nvSpPr>
          <p:cNvPr id="15" name="SK-12-text-14"/>
          <p:cNvSpPr/>
          <p:nvPr/>
        </p:nvSpPr>
        <p:spPr>
          <a:xfrm>
            <a:off x="771525" y="1495425"/>
            <a:ext cx="11420475" cy="33188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613"/>
              </a:lnSpc>
              <a:buNone/>
            </a:pPr>
            <a:r>
              <a:rPr lang="en-US" sz="1950" dirty="0">
                <a:solidFill>
                  <a:srgbClr val="6D6D6D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O experiență de neuitat · Valencia, martie 2026</a:t>
            </a:r>
            <a:endParaRPr lang="en-US" sz="1950" dirty="0"/>
          </a:p>
        </p:txBody>
      </p:sp>
      <p:sp>
        <p:nvSpPr>
          <p:cNvPr id="16" name="SK-12-text-15"/>
          <p:cNvSpPr/>
          <p:nvPr/>
        </p:nvSpPr>
        <p:spPr>
          <a:xfrm>
            <a:off x="771525" y="2181225"/>
            <a:ext cx="4572000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322"/>
              </a:lnSpc>
              <a:buNone/>
            </a:pPr>
            <a:r>
              <a:rPr lang="en-US" sz="1800" b="1" dirty="0">
                <a:solidFill>
                  <a:srgbClr val="F77F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✨ Ce am câștigat</a:t>
            </a:r>
            <a:endParaRPr lang="en-US" sz="1800" dirty="0"/>
          </a:p>
        </p:txBody>
      </p:sp>
      <p:sp>
        <p:nvSpPr>
          <p:cNvPr id="17" name="SK-12-text-16"/>
          <p:cNvSpPr/>
          <p:nvPr/>
        </p:nvSpPr>
        <p:spPr>
          <a:xfrm>
            <a:off x="6724650" y="2181225"/>
            <a:ext cx="2926080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2322"/>
              </a:lnSpc>
              <a:buNone/>
            </a:pPr>
            <a:r>
              <a:rPr lang="en-US" sz="1800" b="1" dirty="0">
                <a:solidFill>
                  <a:srgbClr val="F77F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✨ Mulțumim</a:t>
            </a:r>
            <a:endParaRPr lang="en-US" sz="1800" dirty="0"/>
          </a:p>
        </p:txBody>
      </p:sp>
      <p:sp>
        <p:nvSpPr>
          <p:cNvPr id="18" name="SK-12-text-17"/>
          <p:cNvSpPr/>
          <p:nvPr/>
        </p:nvSpPr>
        <p:spPr>
          <a:xfrm>
            <a:off x="1200150" y="2705100"/>
            <a:ext cx="10820400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Învățare autentică — 14 zile de creștere reală</a:t>
            </a:r>
            <a:endParaRPr lang="en-US" sz="1500" dirty="0"/>
          </a:p>
        </p:txBody>
      </p:sp>
      <p:sp>
        <p:nvSpPr>
          <p:cNvPr id="19" name="SK-12-text-18"/>
          <p:cNvSpPr/>
          <p:nvPr/>
        </p:nvSpPr>
        <p:spPr>
          <a:xfrm>
            <a:off x="1200150" y="3200400"/>
            <a:ext cx="10991850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Festivalul Las Fallas — amintire pentru toată viața</a:t>
            </a:r>
            <a:endParaRPr lang="en-US" sz="1500" dirty="0"/>
          </a:p>
        </p:txBody>
      </p:sp>
      <p:sp>
        <p:nvSpPr>
          <p:cNvPr id="20" name="SK-12-text-19"/>
          <p:cNvSpPr/>
          <p:nvPr/>
        </p:nvSpPr>
        <p:spPr>
          <a:xfrm>
            <a:off x="1200150" y="3705225"/>
            <a:ext cx="10991850" cy="2457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93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Prieteni noi — legături de durată cu colegi spanioli</a:t>
            </a:r>
            <a:endParaRPr lang="en-US" sz="1500" dirty="0"/>
          </a:p>
        </p:txBody>
      </p:sp>
      <p:sp>
        <p:nvSpPr>
          <p:cNvPr id="21" name="SK-12-text-20"/>
          <p:cNvSpPr/>
          <p:nvPr/>
        </p:nvSpPr>
        <p:spPr>
          <a:xfrm>
            <a:off x="1200150" y="4200525"/>
            <a:ext cx="4840486" cy="3810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Certificat Europass Mobility — recunoaștere</a:t>
            </a:r>
            <a:endParaRPr lang="en-US" sz="1500" dirty="0"/>
          </a:p>
          <a:p>
            <a:pPr marL="0" indent="0">
              <a:lnSpc>
                <a:spcPts val="15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europeană</a:t>
            </a:r>
            <a:endParaRPr lang="en-US" sz="1500" dirty="0"/>
          </a:p>
        </p:txBody>
      </p:sp>
      <p:sp>
        <p:nvSpPr>
          <p:cNvPr id="22" name="SK-12-text-21"/>
          <p:cNvSpPr/>
          <p:nvPr/>
        </p:nvSpPr>
        <p:spPr>
          <a:xfrm>
            <a:off x="1200150" y="4762500"/>
            <a:ext cx="5364361" cy="3810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Creștere profesională — mai pregătiți pentru piața</a:t>
            </a:r>
            <a:endParaRPr lang="en-US" sz="1500" dirty="0"/>
          </a:p>
          <a:p>
            <a:pPr marL="0" indent="0">
              <a:lnSpc>
                <a:spcPts val="15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muncii</a:t>
            </a:r>
            <a:endParaRPr lang="en-US" sz="1500" dirty="0"/>
          </a:p>
        </p:txBody>
      </p:sp>
      <p:sp>
        <p:nvSpPr>
          <p:cNvPr id="23" name="SK-12-text-22"/>
          <p:cNvSpPr/>
          <p:nvPr/>
        </p:nvSpPr>
        <p:spPr>
          <a:xfrm>
            <a:off x="1200150" y="5343525"/>
            <a:ext cx="5301555" cy="4533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8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Dezvoltare personală — autonomie și încredere în</a:t>
            </a:r>
            <a:endParaRPr lang="en-US" sz="1500" dirty="0"/>
          </a:p>
          <a:p>
            <a:pPr marL="0" indent="0">
              <a:lnSpc>
                <a:spcPts val="178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sine</a:t>
            </a:r>
            <a:endParaRPr lang="en-US" sz="1500" dirty="0"/>
          </a:p>
        </p:txBody>
      </p:sp>
      <p:sp>
        <p:nvSpPr>
          <p:cNvPr id="24" name="SK-12-text-23"/>
          <p:cNvSpPr/>
          <p:nvPr/>
        </p:nvSpPr>
        <p:spPr>
          <a:xfrm>
            <a:off x="7296150" y="2705100"/>
            <a:ext cx="3646140" cy="40808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07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Organizatorilor și coordonatorilor</a:t>
            </a:r>
            <a:endParaRPr lang="en-US" sz="1350" dirty="0"/>
          </a:p>
          <a:p>
            <a:pPr marL="0" indent="0">
              <a:lnSpc>
                <a:spcPts val="1607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proiectului</a:t>
            </a:r>
            <a:endParaRPr lang="en-US" sz="1350" dirty="0"/>
          </a:p>
        </p:txBody>
      </p:sp>
      <p:sp>
        <p:nvSpPr>
          <p:cNvPr id="25" name="SK-12-text-24"/>
          <p:cNvSpPr/>
          <p:nvPr/>
        </p:nvSpPr>
        <p:spPr>
          <a:xfrm>
            <a:off x="7296150" y="3552825"/>
            <a:ext cx="4075658" cy="4533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8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Profesorilor însoțitori de la Liceul</a:t>
            </a:r>
            <a:endParaRPr lang="en-US" sz="1500" dirty="0"/>
          </a:p>
          <a:p>
            <a:pPr marL="0" indent="0">
              <a:lnSpc>
                <a:spcPts val="178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Tehnologic „Gheorghe Duca” Constanța</a:t>
            </a:r>
            <a:endParaRPr lang="en-US" sz="1500" dirty="0"/>
          </a:p>
        </p:txBody>
      </p:sp>
      <p:sp>
        <p:nvSpPr>
          <p:cNvPr id="26" name="SK-12-text-25"/>
          <p:cNvSpPr/>
          <p:nvPr/>
        </p:nvSpPr>
        <p:spPr>
          <a:xfrm>
            <a:off x="7296150" y="4419600"/>
            <a:ext cx="4494758" cy="40808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607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Partenerilor și instructorilor din Valencia,</a:t>
            </a:r>
            <a:endParaRPr lang="en-US" sz="1350" dirty="0"/>
          </a:p>
          <a:p>
            <a:pPr marL="0" indent="0">
              <a:lnSpc>
                <a:spcPts val="1607"/>
              </a:lnSpc>
              <a:buNone/>
            </a:pPr>
            <a:r>
              <a:rPr lang="en-US" sz="1350" b="1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Spania</a:t>
            </a:r>
            <a:endParaRPr lang="en-US" sz="1350" dirty="0"/>
          </a:p>
        </p:txBody>
      </p:sp>
      <p:sp>
        <p:nvSpPr>
          <p:cNvPr id="27" name="SK-12-text-26"/>
          <p:cNvSpPr/>
          <p:nvPr/>
        </p:nvSpPr>
        <p:spPr>
          <a:xfrm>
            <a:off x="7296150" y="5219700"/>
            <a:ext cx="4075658" cy="4533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>
              <a:lnSpc>
                <a:spcPts val="178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Programului Erasmus+ pentru această</a:t>
            </a:r>
            <a:endParaRPr lang="en-US" sz="1500" dirty="0"/>
          </a:p>
          <a:p>
            <a:pPr marL="0" indent="0">
              <a:lnSpc>
                <a:spcPts val="178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oportunitate extraordinară</a:t>
            </a:r>
            <a:endParaRPr lang="en-US" sz="1500" dirty="0"/>
          </a:p>
        </p:txBody>
      </p:sp>
      <p:sp>
        <p:nvSpPr>
          <p:cNvPr id="28" name="SK-12-text-27"/>
          <p:cNvSpPr/>
          <p:nvPr/>
        </p:nvSpPr>
        <p:spPr>
          <a:xfrm>
            <a:off x="4270474" y="6486525"/>
            <a:ext cx="7889528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350"/>
              </a:lnSpc>
              <a:buNone/>
            </a:pPr>
            <a:r>
              <a:rPr lang="en-US" sz="1350" b="1" dirty="0">
                <a:solidFill>
                  <a:srgbClr val="FFFFFF"/>
                </a:solidFill>
                <a:latin typeface="Shippori Mincho B1" pitchFamily="34" charset="0"/>
                <a:ea typeface="Shippori Mincho B1" pitchFamily="34" charset="-122"/>
                <a:cs typeface="Shippori Mincho B1" pitchFamily="34" charset="-120"/>
              </a:rPr>
              <a:t>Erasmus+ · 2025-1-RO01-KA121-VET-000314437 · Valencia, Spania · 2026</a:t>
            </a:r>
            <a:endParaRPr lang="en-US" sz="13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1044</Words>
  <Application>Microsoft Office PowerPoint</Application>
  <PresentationFormat>Widescreen</PresentationFormat>
  <Paragraphs>223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PlayfairDisplay-Italic</vt:lpstr>
      <vt:lpstr>Poppins</vt:lpstr>
      <vt:lpstr>Arial</vt:lpstr>
      <vt:lpstr>Montserrat</vt:lpstr>
      <vt:lpstr>Noto Sans</vt:lpstr>
      <vt:lpstr>Noto Sans SC</vt:lpstr>
      <vt:lpstr>Inter</vt:lpstr>
      <vt:lpstr>Calibri</vt:lpstr>
      <vt:lpstr>Noto Sans KR</vt:lpstr>
      <vt:lpstr>Shippori Mincho B1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Roxy</cp:lastModifiedBy>
  <cp:revision>2</cp:revision>
  <dcterms:created xsi:type="dcterms:W3CDTF">2026-05-25T20:12:01Z</dcterms:created>
  <dcterms:modified xsi:type="dcterms:W3CDTF">2026-05-25T20:15:43Z</dcterms:modified>
</cp:coreProperties>
</file>